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495" r:id="rId3"/>
    <p:sldId id="458" r:id="rId4"/>
    <p:sldId id="464" r:id="rId5"/>
    <p:sldId id="465" r:id="rId6"/>
    <p:sldId id="466" r:id="rId7"/>
    <p:sldId id="468" r:id="rId8"/>
    <p:sldId id="498" r:id="rId9"/>
    <p:sldId id="506" r:id="rId10"/>
    <p:sldId id="497" r:id="rId11"/>
    <p:sldId id="491" r:id="rId12"/>
    <p:sldId id="459" r:id="rId13"/>
    <p:sldId id="460" r:id="rId14"/>
    <p:sldId id="461" r:id="rId15"/>
    <p:sldId id="462" r:id="rId16"/>
    <p:sldId id="463" r:id="rId17"/>
    <p:sldId id="472" r:id="rId18"/>
    <p:sldId id="481" r:id="rId19"/>
    <p:sldId id="470" r:id="rId20"/>
    <p:sldId id="471" r:id="rId21"/>
    <p:sldId id="473" r:id="rId22"/>
    <p:sldId id="474" r:id="rId23"/>
    <p:sldId id="475" r:id="rId24"/>
    <p:sldId id="49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00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5B986ADC-839B-438B-8A4C-F0D3A838E84C}"/>
    <pc:docChg chg="addSld delSld modSld">
      <pc:chgData name="匡宏宇" userId="6226a253-862e-4062-9583-ca90ef3a886f" providerId="ADAL" clId="{5B986ADC-839B-438B-8A4C-F0D3A838E84C}" dt="2023-04-18T10:27:41.798" v="26"/>
      <pc:docMkLst>
        <pc:docMk/>
      </pc:docMkLst>
      <pc:sldChg chg="modSp mod">
        <pc:chgData name="匡宏宇" userId="6226a253-862e-4062-9583-ca90ef3a886f" providerId="ADAL" clId="{5B986ADC-839B-438B-8A4C-F0D3A838E84C}" dt="2023-04-18T10:27:05.782" v="23" actId="20577"/>
        <pc:sldMkLst>
          <pc:docMk/>
          <pc:sldMk cId="436724951" sldId="256"/>
        </pc:sldMkLst>
        <pc:spChg chg="mod">
          <ac:chgData name="匡宏宇" userId="6226a253-862e-4062-9583-ca90ef3a886f" providerId="ADAL" clId="{5B986ADC-839B-438B-8A4C-F0D3A838E84C}" dt="2023-04-18T10:27:05.782" v="23" actId="20577"/>
          <ac:spMkLst>
            <pc:docMk/>
            <pc:sldMk cId="436724951" sldId="256"/>
            <ac:spMk id="2" creationId="{9217EFCF-7D17-4C2A-9183-E58DBB4B98EB}"/>
          </ac:spMkLst>
        </pc:spChg>
      </pc:sldChg>
      <pc:sldChg chg="del">
        <pc:chgData name="匡宏宇" userId="6226a253-862e-4062-9583-ca90ef3a886f" providerId="ADAL" clId="{5B986ADC-839B-438B-8A4C-F0D3A838E84C}" dt="2023-04-18T10:27:17.831" v="24" actId="2696"/>
        <pc:sldMkLst>
          <pc:docMk/>
          <pc:sldMk cId="1786017426" sldId="470"/>
        </pc:sldMkLst>
      </pc:sldChg>
      <pc:sldChg chg="add">
        <pc:chgData name="匡宏宇" userId="6226a253-862e-4062-9583-ca90ef3a886f" providerId="ADAL" clId="{5B986ADC-839B-438B-8A4C-F0D3A838E84C}" dt="2023-04-18T10:27:20.540" v="25"/>
        <pc:sldMkLst>
          <pc:docMk/>
          <pc:sldMk cId="2841998067" sldId="470"/>
        </pc:sldMkLst>
      </pc:sldChg>
      <pc:sldChg chg="add">
        <pc:chgData name="匡宏宇" userId="6226a253-862e-4062-9583-ca90ef3a886f" providerId="ADAL" clId="{5B986ADC-839B-438B-8A4C-F0D3A838E84C}" dt="2023-04-18T10:27:20.540" v="25"/>
        <pc:sldMkLst>
          <pc:docMk/>
          <pc:sldMk cId="1935349250" sldId="471"/>
        </pc:sldMkLst>
      </pc:sldChg>
      <pc:sldChg chg="del">
        <pc:chgData name="匡宏宇" userId="6226a253-862e-4062-9583-ca90ef3a886f" providerId="ADAL" clId="{5B986ADC-839B-438B-8A4C-F0D3A838E84C}" dt="2023-04-18T10:27:17.831" v="24" actId="2696"/>
        <pc:sldMkLst>
          <pc:docMk/>
          <pc:sldMk cId="2702829927" sldId="471"/>
        </pc:sldMkLst>
      </pc:sldChg>
      <pc:sldChg chg="add modAnim">
        <pc:chgData name="匡宏宇" userId="6226a253-862e-4062-9583-ca90ef3a886f" providerId="ADAL" clId="{5B986ADC-839B-438B-8A4C-F0D3A838E84C}" dt="2023-04-18T10:27:41.798" v="26"/>
        <pc:sldMkLst>
          <pc:docMk/>
          <pc:sldMk cId="4152896354" sldId="473"/>
        </pc:sldMkLst>
      </pc:sldChg>
      <pc:sldChg chg="del">
        <pc:chgData name="匡宏宇" userId="6226a253-862e-4062-9583-ca90ef3a886f" providerId="ADAL" clId="{5B986ADC-839B-438B-8A4C-F0D3A838E84C}" dt="2023-04-18T10:27:17.831" v="24" actId="2696"/>
        <pc:sldMkLst>
          <pc:docMk/>
          <pc:sldMk cId="4219749996" sldId="473"/>
        </pc:sldMkLst>
      </pc:sldChg>
      <pc:sldChg chg="add">
        <pc:chgData name="匡宏宇" userId="6226a253-862e-4062-9583-ca90ef3a886f" providerId="ADAL" clId="{5B986ADC-839B-438B-8A4C-F0D3A838E84C}" dt="2023-04-18T10:27:20.540" v="25"/>
        <pc:sldMkLst>
          <pc:docMk/>
          <pc:sldMk cId="798358811" sldId="474"/>
        </pc:sldMkLst>
      </pc:sldChg>
      <pc:sldChg chg="del">
        <pc:chgData name="匡宏宇" userId="6226a253-862e-4062-9583-ca90ef3a886f" providerId="ADAL" clId="{5B986ADC-839B-438B-8A4C-F0D3A838E84C}" dt="2023-04-18T10:27:17.831" v="24" actId="2696"/>
        <pc:sldMkLst>
          <pc:docMk/>
          <pc:sldMk cId="2229529885" sldId="474"/>
        </pc:sldMkLst>
      </pc:sldChg>
      <pc:sldChg chg="del">
        <pc:chgData name="匡宏宇" userId="6226a253-862e-4062-9583-ca90ef3a886f" providerId="ADAL" clId="{5B986ADC-839B-438B-8A4C-F0D3A838E84C}" dt="2023-04-18T10:27:17.831" v="24" actId="2696"/>
        <pc:sldMkLst>
          <pc:docMk/>
          <pc:sldMk cId="1135333842" sldId="475"/>
        </pc:sldMkLst>
      </pc:sldChg>
      <pc:sldChg chg="add">
        <pc:chgData name="匡宏宇" userId="6226a253-862e-4062-9583-ca90ef3a886f" providerId="ADAL" clId="{5B986ADC-839B-438B-8A4C-F0D3A838E84C}" dt="2023-04-18T10:27:20.540" v="25"/>
        <pc:sldMkLst>
          <pc:docMk/>
          <pc:sldMk cId="1578464792" sldId="475"/>
        </pc:sldMkLst>
      </pc:sldChg>
      <pc:sldChg chg="del">
        <pc:chgData name="匡宏宇" userId="6226a253-862e-4062-9583-ca90ef3a886f" providerId="ADAL" clId="{5B986ADC-839B-438B-8A4C-F0D3A838E84C}" dt="2023-04-18T10:27:17.831" v="24" actId="2696"/>
        <pc:sldMkLst>
          <pc:docMk/>
          <pc:sldMk cId="1352065888" sldId="481"/>
        </pc:sldMkLst>
      </pc:sldChg>
      <pc:sldChg chg="add">
        <pc:chgData name="匡宏宇" userId="6226a253-862e-4062-9583-ca90ef3a886f" providerId="ADAL" clId="{5B986ADC-839B-438B-8A4C-F0D3A838E84C}" dt="2023-04-18T10:27:20.540" v="25"/>
        <pc:sldMkLst>
          <pc:docMk/>
          <pc:sldMk cId="2671370805" sldId="481"/>
        </pc:sldMkLst>
      </pc:sldChg>
    </pc:docChg>
  </pc:docChgLst>
  <pc:docChgLst>
    <pc:chgData name="匡宏宇" userId="6226a253-862e-4062-9583-ca90ef3a886f" providerId="ADAL" clId="{5C794FB3-4F3E-4AED-A720-CF6DC10A0D90}"/>
    <pc:docChg chg="undo custSel addSld delSld modSld">
      <pc:chgData name="匡宏宇" userId="6226a253-862e-4062-9583-ca90ef3a886f" providerId="ADAL" clId="{5C794FB3-4F3E-4AED-A720-CF6DC10A0D90}" dt="2021-10-25T01:04:28.956" v="3634" actId="47"/>
      <pc:docMkLst>
        <pc:docMk/>
      </pc:docMkLst>
      <pc:sldChg chg="modSp mod">
        <pc:chgData name="匡宏宇" userId="6226a253-862e-4062-9583-ca90ef3a886f" providerId="ADAL" clId="{5C794FB3-4F3E-4AED-A720-CF6DC10A0D90}" dt="2021-10-21T00:14:44.797" v="84"/>
        <pc:sldMkLst>
          <pc:docMk/>
          <pc:sldMk cId="436724951" sldId="256"/>
        </pc:sldMkLst>
        <pc:spChg chg="mod">
          <ac:chgData name="匡宏宇" userId="6226a253-862e-4062-9583-ca90ef3a886f" providerId="ADAL" clId="{5C794FB3-4F3E-4AED-A720-CF6DC10A0D90}" dt="2021-10-21T00:14:44.797" v="84"/>
          <ac:spMkLst>
            <pc:docMk/>
            <pc:sldMk cId="436724951" sldId="256"/>
            <ac:spMk id="2" creationId="{9217EFCF-7D17-4C2A-9183-E58DBB4B98EB}"/>
          </ac:spMkLst>
        </pc:spChg>
      </pc:sldChg>
      <pc:sldChg chg="del">
        <pc:chgData name="匡宏宇" userId="6226a253-862e-4062-9583-ca90ef3a886f" providerId="ADAL" clId="{5C794FB3-4F3E-4AED-A720-CF6DC10A0D90}" dt="2021-10-21T00:14:49.342" v="85" actId="2696"/>
        <pc:sldMkLst>
          <pc:docMk/>
          <pc:sldMk cId="28960633" sldId="458"/>
        </pc:sldMkLst>
      </pc:sldChg>
      <pc:sldChg chg="modAnim">
        <pc:chgData name="匡宏宇" userId="6226a253-862e-4062-9583-ca90ef3a886f" providerId="ADAL" clId="{5C794FB3-4F3E-4AED-A720-CF6DC10A0D90}" dt="2021-10-21T01:13:29.088" v="3516"/>
        <pc:sldMkLst>
          <pc:docMk/>
          <pc:sldMk cId="55239716" sldId="465"/>
        </pc:sldMkLst>
      </pc:sldChg>
      <pc:sldChg chg="modAnim">
        <pc:chgData name="匡宏宇" userId="6226a253-862e-4062-9583-ca90ef3a886f" providerId="ADAL" clId="{5C794FB3-4F3E-4AED-A720-CF6DC10A0D90}" dt="2021-10-21T01:13:24.667" v="3515"/>
        <pc:sldMkLst>
          <pc:docMk/>
          <pc:sldMk cId="2319214016" sldId="466"/>
        </pc:sldMkLst>
      </pc:sldChg>
      <pc:sldChg chg="modSp mod modAnim">
        <pc:chgData name="匡宏宇" userId="6226a253-862e-4062-9583-ca90ef3a886f" providerId="ADAL" clId="{5C794FB3-4F3E-4AED-A720-CF6DC10A0D90}" dt="2021-10-21T00:31:34.931" v="977" actId="14100"/>
        <pc:sldMkLst>
          <pc:docMk/>
          <pc:sldMk cId="525136199" sldId="467"/>
        </pc:sldMkLst>
        <pc:spChg chg="mod">
          <ac:chgData name="匡宏宇" userId="6226a253-862e-4062-9583-ca90ef3a886f" providerId="ADAL" clId="{5C794FB3-4F3E-4AED-A720-CF6DC10A0D90}" dt="2021-10-21T00:30:10.024" v="942" actId="14100"/>
          <ac:spMkLst>
            <pc:docMk/>
            <pc:sldMk cId="525136199" sldId="467"/>
            <ac:spMk id="2" creationId="{86DC7C2D-8B1D-43DC-BE58-8AB823A6D3DD}"/>
          </ac:spMkLst>
        </pc:spChg>
        <pc:spChg chg="mod">
          <ac:chgData name="匡宏宇" userId="6226a253-862e-4062-9583-ca90ef3a886f" providerId="ADAL" clId="{5C794FB3-4F3E-4AED-A720-CF6DC10A0D90}" dt="2021-10-21T00:31:34.931" v="977" actId="14100"/>
          <ac:spMkLst>
            <pc:docMk/>
            <pc:sldMk cId="525136199" sldId="467"/>
            <ac:spMk id="3" creationId="{EFD23BD2-CCAF-4EDA-B7BC-B2EB8C87B29D}"/>
          </ac:spMkLst>
        </pc:spChg>
      </pc:sldChg>
      <pc:sldChg chg="modSp mod">
        <pc:chgData name="匡宏宇" userId="6226a253-862e-4062-9583-ca90ef3a886f" providerId="ADAL" clId="{5C794FB3-4F3E-4AED-A720-CF6DC10A0D90}" dt="2021-10-21T00:22:11.058" v="366" actId="20577"/>
        <pc:sldMkLst>
          <pc:docMk/>
          <pc:sldMk cId="2793184600" sldId="468"/>
        </pc:sldMkLst>
        <pc:spChg chg="mod">
          <ac:chgData name="匡宏宇" userId="6226a253-862e-4062-9583-ca90ef3a886f" providerId="ADAL" clId="{5C794FB3-4F3E-4AED-A720-CF6DC10A0D90}" dt="2021-10-21T00:22:11.058" v="366" actId="20577"/>
          <ac:spMkLst>
            <pc:docMk/>
            <pc:sldMk cId="2793184600" sldId="468"/>
            <ac:spMk id="8" creationId="{A0EC4950-2DA7-48ED-A368-854048C5495E}"/>
          </ac:spMkLst>
        </pc:spChg>
      </pc:sldChg>
      <pc:sldChg chg="del">
        <pc:chgData name="匡宏宇" userId="6226a253-862e-4062-9583-ca90ef3a886f" providerId="ADAL" clId="{5C794FB3-4F3E-4AED-A720-CF6DC10A0D90}" dt="2021-10-21T00:32:34.944" v="982" actId="47"/>
        <pc:sldMkLst>
          <pc:docMk/>
          <pc:sldMk cId="3388735097" sldId="469"/>
        </pc:sldMkLst>
      </pc:sldChg>
      <pc:sldChg chg="del">
        <pc:chgData name="匡宏宇" userId="6226a253-862e-4062-9583-ca90ef3a886f" providerId="ADAL" clId="{5C794FB3-4F3E-4AED-A720-CF6DC10A0D90}" dt="2021-10-21T00:32:34.944" v="982" actId="47"/>
        <pc:sldMkLst>
          <pc:docMk/>
          <pc:sldMk cId="1549484764" sldId="470"/>
        </pc:sldMkLst>
      </pc:sldChg>
      <pc:sldChg chg="del">
        <pc:chgData name="匡宏宇" userId="6226a253-862e-4062-9583-ca90ef3a886f" providerId="ADAL" clId="{5C794FB3-4F3E-4AED-A720-CF6DC10A0D90}" dt="2021-10-21T00:32:34.944" v="982" actId="47"/>
        <pc:sldMkLst>
          <pc:docMk/>
          <pc:sldMk cId="2502008334" sldId="471"/>
        </pc:sldMkLst>
      </pc:sldChg>
      <pc:sldChg chg="del">
        <pc:chgData name="匡宏宇" userId="6226a253-862e-4062-9583-ca90ef3a886f" providerId="ADAL" clId="{5C794FB3-4F3E-4AED-A720-CF6DC10A0D90}" dt="2021-10-21T00:32:34.944" v="982" actId="47"/>
        <pc:sldMkLst>
          <pc:docMk/>
          <pc:sldMk cId="2700330139" sldId="473"/>
        </pc:sldMkLst>
      </pc:sldChg>
      <pc:sldChg chg="del">
        <pc:chgData name="匡宏宇" userId="6226a253-862e-4062-9583-ca90ef3a886f" providerId="ADAL" clId="{5C794FB3-4F3E-4AED-A720-CF6DC10A0D90}" dt="2021-10-21T00:32:34.944" v="982" actId="47"/>
        <pc:sldMkLst>
          <pc:docMk/>
          <pc:sldMk cId="1984885716" sldId="474"/>
        </pc:sldMkLst>
      </pc:sldChg>
      <pc:sldChg chg="del">
        <pc:chgData name="匡宏宇" userId="6226a253-862e-4062-9583-ca90ef3a886f" providerId="ADAL" clId="{5C794FB3-4F3E-4AED-A720-CF6DC10A0D90}" dt="2021-10-21T00:32:34.944" v="982" actId="47"/>
        <pc:sldMkLst>
          <pc:docMk/>
          <pc:sldMk cId="1369771131" sldId="475"/>
        </pc:sldMkLst>
      </pc:sldChg>
      <pc:sldChg chg="add del">
        <pc:chgData name="匡宏宇" userId="6226a253-862e-4062-9583-ca90ef3a886f" providerId="ADAL" clId="{5C794FB3-4F3E-4AED-A720-CF6DC10A0D90}" dt="2021-10-21T00:14:58.439" v="87" actId="2696"/>
        <pc:sldMkLst>
          <pc:docMk/>
          <pc:sldMk cId="1775413780" sldId="481"/>
        </pc:sldMkLst>
      </pc:sldChg>
      <pc:sldChg chg="modSp mod">
        <pc:chgData name="匡宏宇" userId="6226a253-862e-4062-9583-ca90ef3a886f" providerId="ADAL" clId="{5C794FB3-4F3E-4AED-A720-CF6DC10A0D90}" dt="2021-10-21T00:16:26.236" v="172"/>
        <pc:sldMkLst>
          <pc:docMk/>
          <pc:sldMk cId="1524789089" sldId="490"/>
        </pc:sldMkLst>
        <pc:spChg chg="mod">
          <ac:chgData name="匡宏宇" userId="6226a253-862e-4062-9583-ca90ef3a886f" providerId="ADAL" clId="{5C794FB3-4F3E-4AED-A720-CF6DC10A0D90}" dt="2021-10-21T00:16:26.236" v="172"/>
          <ac:spMkLst>
            <pc:docMk/>
            <pc:sldMk cId="1524789089" sldId="490"/>
            <ac:spMk id="3" creationId="{D3C4554B-03E7-4442-B3C0-857034475D79}"/>
          </ac:spMkLst>
        </pc:spChg>
      </pc:sldChg>
      <pc:sldChg chg="modAnim">
        <pc:chgData name="匡宏宇" userId="6226a253-862e-4062-9583-ca90ef3a886f" providerId="ADAL" clId="{5C794FB3-4F3E-4AED-A720-CF6DC10A0D90}" dt="2021-10-21T00:32:17.044" v="981"/>
        <pc:sldMkLst>
          <pc:docMk/>
          <pc:sldMk cId="522640876" sldId="491"/>
        </pc:sldMkLst>
      </pc:sldChg>
      <pc:sldChg chg="del">
        <pc:chgData name="匡宏宇" userId="6226a253-862e-4062-9583-ca90ef3a886f" providerId="ADAL" clId="{5C794FB3-4F3E-4AED-A720-CF6DC10A0D90}" dt="2021-10-21T00:32:34.944" v="982" actId="47"/>
        <pc:sldMkLst>
          <pc:docMk/>
          <pc:sldMk cId="596533631" sldId="492"/>
        </pc:sldMkLst>
      </pc:sldChg>
      <pc:sldChg chg="add del modAnim">
        <pc:chgData name="匡宏宇" userId="6226a253-862e-4062-9583-ca90ef3a886f" providerId="ADAL" clId="{5C794FB3-4F3E-4AED-A720-CF6DC10A0D90}" dt="2021-10-25T01:04:28.956" v="3634" actId="47"/>
        <pc:sldMkLst>
          <pc:docMk/>
          <pc:sldMk cId="1208821328" sldId="494"/>
        </pc:sldMkLst>
      </pc:sldChg>
      <pc:sldChg chg="del">
        <pc:chgData name="匡宏宇" userId="6226a253-862e-4062-9583-ca90ef3a886f" providerId="ADAL" clId="{5C794FB3-4F3E-4AED-A720-CF6DC10A0D90}" dt="2021-10-21T00:16:37.755" v="174" actId="2696"/>
        <pc:sldMkLst>
          <pc:docMk/>
          <pc:sldMk cId="1883975637" sldId="494"/>
        </pc:sldMkLst>
      </pc:sldChg>
      <pc:sldChg chg="modSp mod modAnim">
        <pc:chgData name="匡宏宇" userId="6226a253-862e-4062-9583-ca90ef3a886f" providerId="ADAL" clId="{5C794FB3-4F3E-4AED-A720-CF6DC10A0D90}" dt="2021-10-21T00:21:15.647" v="364" actId="27636"/>
        <pc:sldMkLst>
          <pc:docMk/>
          <pc:sldMk cId="1358243037" sldId="495"/>
        </pc:sldMkLst>
        <pc:spChg chg="mod">
          <ac:chgData name="匡宏宇" userId="6226a253-862e-4062-9583-ca90ef3a886f" providerId="ADAL" clId="{5C794FB3-4F3E-4AED-A720-CF6DC10A0D90}" dt="2021-10-21T00:21:15.647" v="364" actId="27636"/>
          <ac:spMkLst>
            <pc:docMk/>
            <pc:sldMk cId="1358243037" sldId="495"/>
            <ac:spMk id="3" creationId="{C5A83788-4D4D-4AAF-9730-DE7D4FA0DE71}"/>
          </ac:spMkLst>
        </pc:spChg>
      </pc:sldChg>
      <pc:sldChg chg="del">
        <pc:chgData name="匡宏宇" userId="6226a253-862e-4062-9583-ca90ef3a886f" providerId="ADAL" clId="{5C794FB3-4F3E-4AED-A720-CF6DC10A0D90}" dt="2021-10-21T00:16:34.564" v="173" actId="2696"/>
        <pc:sldMkLst>
          <pc:docMk/>
          <pc:sldMk cId="384019706" sldId="496"/>
        </pc:sldMkLst>
      </pc:sldChg>
      <pc:sldChg chg="modSp add del mod">
        <pc:chgData name="匡宏宇" userId="6226a253-862e-4062-9583-ca90ef3a886f" providerId="ADAL" clId="{5C794FB3-4F3E-4AED-A720-CF6DC10A0D90}" dt="2021-10-25T01:04:28.956" v="3634" actId="47"/>
        <pc:sldMkLst>
          <pc:docMk/>
          <pc:sldMk cId="1346997362" sldId="496"/>
        </pc:sldMkLst>
        <pc:spChg chg="mod">
          <ac:chgData name="匡宏宇" userId="6226a253-862e-4062-9583-ca90ef3a886f" providerId="ADAL" clId="{5C794FB3-4F3E-4AED-A720-CF6DC10A0D90}" dt="2021-10-21T01:12:39.959" v="3501" actId="1076"/>
          <ac:spMkLst>
            <pc:docMk/>
            <pc:sldMk cId="1346997362" sldId="496"/>
            <ac:spMk id="5" creationId="{E9CF7B0F-3A78-41F8-8676-0CD2E8F87CA7}"/>
          </ac:spMkLst>
        </pc:spChg>
        <pc:spChg chg="mod">
          <ac:chgData name="匡宏宇" userId="6226a253-862e-4062-9583-ca90ef3a886f" providerId="ADAL" clId="{5C794FB3-4F3E-4AED-A720-CF6DC10A0D90}" dt="2021-10-21T01:11:49.618" v="3487" actId="14100"/>
          <ac:spMkLst>
            <pc:docMk/>
            <pc:sldMk cId="1346997362" sldId="496"/>
            <ac:spMk id="6" creationId="{D4CC27B6-F7BF-4A3F-A25B-B2454432CF6D}"/>
          </ac:spMkLst>
        </pc:spChg>
        <pc:spChg chg="mod">
          <ac:chgData name="匡宏宇" userId="6226a253-862e-4062-9583-ca90ef3a886f" providerId="ADAL" clId="{5C794FB3-4F3E-4AED-A720-CF6DC10A0D90}" dt="2021-10-21T01:11:32.177" v="3480" actId="1076"/>
          <ac:spMkLst>
            <pc:docMk/>
            <pc:sldMk cId="1346997362" sldId="496"/>
            <ac:spMk id="9" creationId="{2BE15659-76F6-4AE8-9454-E6DFE9D9C9C4}"/>
          </ac:spMkLst>
        </pc:spChg>
        <pc:spChg chg="mod">
          <ac:chgData name="匡宏宇" userId="6226a253-862e-4062-9583-ca90ef3a886f" providerId="ADAL" clId="{5C794FB3-4F3E-4AED-A720-CF6DC10A0D90}" dt="2021-10-21T01:12:49.121" v="3514" actId="1038"/>
          <ac:spMkLst>
            <pc:docMk/>
            <pc:sldMk cId="1346997362" sldId="496"/>
            <ac:spMk id="10" creationId="{6CDCDBD6-8791-4581-B44C-545E65E946B5}"/>
          </ac:spMkLst>
        </pc:spChg>
        <pc:picChg chg="mod">
          <ac:chgData name="匡宏宇" userId="6226a253-862e-4062-9583-ca90ef3a886f" providerId="ADAL" clId="{5C794FB3-4F3E-4AED-A720-CF6DC10A0D90}" dt="2021-10-21T01:12:32.838" v="3500" actId="1076"/>
          <ac:picMkLst>
            <pc:docMk/>
            <pc:sldMk cId="1346997362" sldId="496"/>
            <ac:picMk id="4" creationId="{9A0156E1-E965-46F8-8998-44F47AD5A168}"/>
          </ac:picMkLst>
        </pc:picChg>
      </pc:sldChg>
      <pc:sldChg chg="modSp new mod">
        <pc:chgData name="匡宏宇" userId="6226a253-862e-4062-9583-ca90ef3a886f" providerId="ADAL" clId="{5C794FB3-4F3E-4AED-A720-CF6DC10A0D90}" dt="2021-10-21T01:14:03.074" v="3558"/>
        <pc:sldMkLst>
          <pc:docMk/>
          <pc:sldMk cId="1909920363" sldId="498"/>
        </pc:sldMkLst>
        <pc:spChg chg="mod">
          <ac:chgData name="匡宏宇" userId="6226a253-862e-4062-9583-ca90ef3a886f" providerId="ADAL" clId="{5C794FB3-4F3E-4AED-A720-CF6DC10A0D90}" dt="2021-10-21T00:56:54.192" v="2908" actId="14100"/>
          <ac:spMkLst>
            <pc:docMk/>
            <pc:sldMk cId="1909920363" sldId="498"/>
            <ac:spMk id="2" creationId="{687998AC-7B0C-4CBE-9E14-151A26FBA363}"/>
          </ac:spMkLst>
        </pc:spChg>
        <pc:spChg chg="mod">
          <ac:chgData name="匡宏宇" userId="6226a253-862e-4062-9583-ca90ef3a886f" providerId="ADAL" clId="{5C794FB3-4F3E-4AED-A720-CF6DC10A0D90}" dt="2021-10-21T01:14:03.074" v="3558"/>
          <ac:spMkLst>
            <pc:docMk/>
            <pc:sldMk cId="1909920363" sldId="498"/>
            <ac:spMk id="3" creationId="{900DAA69-31E7-41F0-84E9-822E8EC37008}"/>
          </ac:spMkLst>
        </pc:spChg>
      </pc:sldChg>
      <pc:sldChg chg="add">
        <pc:chgData name="匡宏宇" userId="6226a253-862e-4062-9583-ca90ef3a886f" providerId="ADAL" clId="{5C794FB3-4F3E-4AED-A720-CF6DC10A0D90}" dt="2021-10-21T00:57:49.599" v="2909"/>
        <pc:sldMkLst>
          <pc:docMk/>
          <pc:sldMk cId="3274341062" sldId="499"/>
        </pc:sldMkLst>
      </pc:sldChg>
      <pc:sldChg chg="modSp add del">
        <pc:chgData name="匡宏宇" userId="6226a253-862e-4062-9583-ca90ef3a886f" providerId="ADAL" clId="{5C794FB3-4F3E-4AED-A720-CF6DC10A0D90}" dt="2021-10-25T01:04:28.956" v="3634" actId="47"/>
        <pc:sldMkLst>
          <pc:docMk/>
          <pc:sldMk cId="1217670815" sldId="500"/>
        </pc:sldMkLst>
        <pc:spChg chg="mod">
          <ac:chgData name="匡宏宇" userId="6226a253-862e-4062-9583-ca90ef3a886f" providerId="ADAL" clId="{5C794FB3-4F3E-4AED-A720-CF6DC10A0D90}" dt="2021-10-21T05:44:23.391" v="3633"/>
          <ac:spMkLst>
            <pc:docMk/>
            <pc:sldMk cId="1217670815" sldId="500"/>
            <ac:spMk id="3" creationId="{CBAC3F54-E367-4109-99B2-A9E52AD4B70F}"/>
          </ac:spMkLst>
        </pc:spChg>
      </pc:sldChg>
      <pc:sldChg chg="add del">
        <pc:chgData name="匡宏宇" userId="6226a253-862e-4062-9583-ca90ef3a886f" providerId="ADAL" clId="{5C794FB3-4F3E-4AED-A720-CF6DC10A0D90}" dt="2021-10-25T01:04:28.956" v="3634" actId="47"/>
        <pc:sldMkLst>
          <pc:docMk/>
          <pc:sldMk cId="2865057019" sldId="501"/>
        </pc:sldMkLst>
      </pc:sldChg>
      <pc:sldChg chg="modSp add del mod modAnim">
        <pc:chgData name="匡宏宇" userId="6226a253-862e-4062-9583-ca90ef3a886f" providerId="ADAL" clId="{5C794FB3-4F3E-4AED-A720-CF6DC10A0D90}" dt="2021-10-25T01:04:28.956" v="3634" actId="47"/>
        <pc:sldMkLst>
          <pc:docMk/>
          <pc:sldMk cId="1226887366" sldId="502"/>
        </pc:sldMkLst>
        <pc:spChg chg="mod">
          <ac:chgData name="匡宏宇" userId="6226a253-862e-4062-9583-ca90ef3a886f" providerId="ADAL" clId="{5C794FB3-4F3E-4AED-A720-CF6DC10A0D90}" dt="2021-10-21T01:06:38.837" v="3474" actId="14100"/>
          <ac:spMkLst>
            <pc:docMk/>
            <pc:sldMk cId="1226887366" sldId="502"/>
            <ac:spMk id="2" creationId="{97218A4B-6A46-4BC7-B9A1-90157117FDE6}"/>
          </ac:spMkLst>
        </pc:spChg>
        <pc:spChg chg="mod">
          <ac:chgData name="匡宏宇" userId="6226a253-862e-4062-9583-ca90ef3a886f" providerId="ADAL" clId="{5C794FB3-4F3E-4AED-A720-CF6DC10A0D90}" dt="2021-10-21T01:06:35.850" v="3473" actId="14100"/>
          <ac:spMkLst>
            <pc:docMk/>
            <pc:sldMk cId="1226887366" sldId="502"/>
            <ac:spMk id="3" creationId="{103D16E3-DC6E-4282-8AEC-43C7E88A4EC5}"/>
          </ac:spMkLst>
        </pc:spChg>
      </pc:sldChg>
      <pc:sldChg chg="modSp new del mod">
        <pc:chgData name="匡宏宇" userId="6226a253-862e-4062-9583-ca90ef3a886f" providerId="ADAL" clId="{5C794FB3-4F3E-4AED-A720-CF6DC10A0D90}" dt="2021-10-25T01:04:28.956" v="3634" actId="47"/>
        <pc:sldMkLst>
          <pc:docMk/>
          <pc:sldMk cId="3975262879" sldId="503"/>
        </pc:sldMkLst>
        <pc:spChg chg="mod">
          <ac:chgData name="匡宏宇" userId="6226a253-862e-4062-9583-ca90ef3a886f" providerId="ADAL" clId="{5C794FB3-4F3E-4AED-A720-CF6DC10A0D90}" dt="2021-10-21T01:03:02.257" v="3263"/>
          <ac:spMkLst>
            <pc:docMk/>
            <pc:sldMk cId="3975262879" sldId="503"/>
            <ac:spMk id="2" creationId="{F034492C-A441-4CFD-AEBC-964B13508FF0}"/>
          </ac:spMkLst>
        </pc:spChg>
        <pc:spChg chg="mod">
          <ac:chgData name="匡宏宇" userId="6226a253-862e-4062-9583-ca90ef3a886f" providerId="ADAL" clId="{5C794FB3-4F3E-4AED-A720-CF6DC10A0D90}" dt="2021-10-21T01:03:40.393" v="3274" actId="113"/>
          <ac:spMkLst>
            <pc:docMk/>
            <pc:sldMk cId="3975262879" sldId="503"/>
            <ac:spMk id="3" creationId="{F3EE1317-0857-46AB-A061-E587777A19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B9F54-CF5D-4472-88A1-8A6EC7756409}" type="datetimeFigureOut">
              <a:rPr lang="zh-CN" altLang="en-US" smtClean="0"/>
              <a:t>2023/11/21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5581-08D6-4AC0-BB83-A478510BBD45}" type="slidenum">
              <a:rPr lang="zh-CN" altLang="en-US" smtClean="0"/>
              <a:t>‹#›</a:t>
            </a:fld>
            <a:endParaRPr lang="zh-CN" altLang="en-US"/>
          </a:p>
        </p:txBody>
      </p:sp>
    </p:spTree>
    <p:extLst>
      <p:ext uri="{BB962C8B-B14F-4D97-AF65-F5344CB8AC3E}">
        <p14:creationId xmlns:p14="http://schemas.microsoft.com/office/powerpoint/2010/main" val="346494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5</a:t>
            </a:fld>
            <a:endParaRPr lang="zh-CN" altLang="en-US"/>
          </a:p>
        </p:txBody>
      </p:sp>
    </p:spTree>
    <p:extLst>
      <p:ext uri="{BB962C8B-B14F-4D97-AF65-F5344CB8AC3E}">
        <p14:creationId xmlns:p14="http://schemas.microsoft.com/office/powerpoint/2010/main" val="320752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16</a:t>
            </a:fld>
            <a:endParaRPr lang="zh-CN" altLang="en-US"/>
          </a:p>
        </p:txBody>
      </p:sp>
    </p:spTree>
    <p:extLst>
      <p:ext uri="{BB962C8B-B14F-4D97-AF65-F5344CB8AC3E}">
        <p14:creationId xmlns:p14="http://schemas.microsoft.com/office/powerpoint/2010/main" val="97748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64462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740198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77450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9278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01647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21943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1899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408038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51936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525768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2023/11/21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7845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EE72F-3FEC-4AAB-B92A-C955AC1E632A}" type="datetimeFigureOut">
              <a:rPr lang="zh-CN" altLang="en-US" smtClean="0"/>
              <a:t>2023/11/21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0349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bilibili.com/" TargetMode="External"/><Relationship Id="rId2" Type="http://schemas.openxmlformats.org/officeDocument/2006/relationships/hyperlink" Target="https://www.acfun.c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7EFCF-7D17-4C2A-9183-E58DBB4B98EB}"/>
              </a:ext>
            </a:extLst>
          </p:cNvPr>
          <p:cNvSpPr>
            <a:spLocks noGrp="1"/>
          </p:cNvSpPr>
          <p:nvPr>
            <p:ph type="ctrTitle"/>
          </p:nvPr>
        </p:nvSpPr>
        <p:spPr>
          <a:xfrm>
            <a:off x="360785" y="1141025"/>
            <a:ext cx="8534400" cy="2387600"/>
          </a:xfrm>
        </p:spPr>
        <p:txBody>
          <a:bodyPr>
            <a:normAutofit fontScale="90000"/>
          </a:bodyPr>
          <a:lstStyle/>
          <a:p>
            <a:r>
              <a:rPr lang="zh-CN" altLang="en-US" dirty="0"/>
              <a:t>需求与商业模式创新</a:t>
            </a:r>
            <a:br>
              <a:rPr lang="en-US" altLang="zh-CN" dirty="0"/>
            </a:br>
            <a:r>
              <a:rPr lang="zh-CN" altLang="en-US" dirty="0"/>
              <a:t>长尾、拆分、开放商业模式</a:t>
            </a:r>
          </a:p>
        </p:txBody>
      </p:sp>
      <p:sp>
        <p:nvSpPr>
          <p:cNvPr id="3" name="副标题 2">
            <a:extLst>
              <a:ext uri="{FF2B5EF4-FFF2-40B4-BE49-F238E27FC236}">
                <a16:creationId xmlns:a16="http://schemas.microsoft.com/office/drawing/2014/main" id="{685107F7-2146-4F63-9B7D-008D8D93A9E2}"/>
              </a:ext>
            </a:extLst>
          </p:cNvPr>
          <p:cNvSpPr>
            <a:spLocks noGrp="1"/>
          </p:cNvSpPr>
          <p:nvPr>
            <p:ph type="subTitle" idx="1"/>
          </p:nvPr>
        </p:nvSpPr>
        <p:spPr/>
        <p:txBody>
          <a:bodyPr/>
          <a:lstStyle/>
          <a:p>
            <a:r>
              <a:rPr lang="zh-CN" altLang="en-US" dirty="0"/>
              <a:t>南京大学软件学院 </a:t>
            </a:r>
            <a:r>
              <a:rPr lang="en-US" altLang="zh-CN" dirty="0"/>
              <a:t>– </a:t>
            </a:r>
            <a:r>
              <a:rPr lang="zh-CN" altLang="en-US" dirty="0"/>
              <a:t>匡宏宇</a:t>
            </a:r>
          </a:p>
        </p:txBody>
      </p:sp>
    </p:spTree>
    <p:extLst>
      <p:ext uri="{BB962C8B-B14F-4D97-AF65-F5344CB8AC3E}">
        <p14:creationId xmlns:p14="http://schemas.microsoft.com/office/powerpoint/2010/main" val="436724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AAFA1-723C-4356-84EA-A91F2BACC8D4}"/>
              </a:ext>
            </a:extLst>
          </p:cNvPr>
          <p:cNvSpPr>
            <a:spLocks noGrp="1"/>
          </p:cNvSpPr>
          <p:nvPr>
            <p:ph type="title"/>
          </p:nvPr>
        </p:nvSpPr>
        <p:spPr>
          <a:xfrm>
            <a:off x="628650" y="166344"/>
            <a:ext cx="7886700" cy="777874"/>
          </a:xfrm>
        </p:spPr>
        <p:txBody>
          <a:bodyPr>
            <a:normAutofit fontScale="90000"/>
          </a:bodyPr>
          <a:lstStyle/>
          <a:p>
            <a:r>
              <a:rPr lang="zh-CN" altLang="en-US" dirty="0"/>
              <a:t>行业观察者眼中的年轻流行变化</a:t>
            </a:r>
          </a:p>
        </p:txBody>
      </p:sp>
      <p:sp>
        <p:nvSpPr>
          <p:cNvPr id="3" name="内容占位符 2">
            <a:extLst>
              <a:ext uri="{FF2B5EF4-FFF2-40B4-BE49-F238E27FC236}">
                <a16:creationId xmlns:a16="http://schemas.microsoft.com/office/drawing/2014/main" id="{503F30F1-9EE4-45CF-8037-39B833083D0E}"/>
              </a:ext>
            </a:extLst>
          </p:cNvPr>
          <p:cNvSpPr>
            <a:spLocks noGrp="1"/>
          </p:cNvSpPr>
          <p:nvPr>
            <p:ph idx="1"/>
          </p:nvPr>
        </p:nvSpPr>
        <p:spPr>
          <a:xfrm>
            <a:off x="628650" y="2494721"/>
            <a:ext cx="7886700" cy="4196935"/>
          </a:xfrm>
        </p:spPr>
        <p:txBody>
          <a:bodyPr>
            <a:normAutofit fontScale="85000" lnSpcReduction="20000"/>
          </a:bodyPr>
          <a:lstStyle/>
          <a:p>
            <a:r>
              <a:rPr lang="en-US" altLang="zh-CN" dirty="0"/>
              <a:t>BM</a:t>
            </a:r>
            <a:r>
              <a:rPr lang="zh-CN" altLang="en-US" dirty="0"/>
              <a:t>、</a:t>
            </a:r>
            <a:r>
              <a:rPr lang="en-US" altLang="zh-CN" dirty="0"/>
              <a:t>JK</a:t>
            </a:r>
            <a:r>
              <a:rPr lang="zh-CN" altLang="en-US" dirty="0"/>
              <a:t>、</a:t>
            </a:r>
            <a:r>
              <a:rPr lang="en-US" altLang="zh-CN" dirty="0"/>
              <a:t>Lo</a:t>
            </a:r>
            <a:r>
              <a:rPr lang="zh-CN" altLang="en-US" dirty="0"/>
              <a:t>裙、汉服、</a:t>
            </a:r>
            <a:r>
              <a:rPr lang="en-US" altLang="zh-CN" dirty="0"/>
              <a:t>lululemon</a:t>
            </a:r>
          </a:p>
          <a:p>
            <a:pPr lvl="1"/>
            <a:r>
              <a:rPr lang="zh-CN" altLang="en-US" dirty="0"/>
              <a:t>传统成衣的转化</a:t>
            </a:r>
            <a:endParaRPr lang="en-US" altLang="zh-CN" dirty="0"/>
          </a:p>
          <a:p>
            <a:endParaRPr lang="en-US" altLang="zh-CN" sz="100" dirty="0"/>
          </a:p>
          <a:p>
            <a:r>
              <a:rPr lang="zh-CN" altLang="en-US" dirty="0"/>
              <a:t>潮流玩具、盲盒（</a:t>
            </a:r>
            <a:r>
              <a:rPr lang="en-US" altLang="zh-CN" dirty="0"/>
              <a:t>Pop Mart</a:t>
            </a:r>
            <a:r>
              <a:rPr lang="zh-CN" altLang="en-US" dirty="0"/>
              <a:t>港股上市，</a:t>
            </a:r>
            <a:r>
              <a:rPr lang="en-US" altLang="zh-CN" i="1" dirty="0"/>
              <a:t>back to play</a:t>
            </a:r>
            <a:r>
              <a:rPr lang="zh-CN" altLang="en-US" dirty="0"/>
              <a:t>）</a:t>
            </a:r>
            <a:endParaRPr lang="en-US" altLang="zh-CN" dirty="0"/>
          </a:p>
          <a:p>
            <a:pPr lvl="1"/>
            <a:r>
              <a:rPr lang="zh-CN" altLang="en-US" dirty="0"/>
              <a:t>面向儿童玩具的转化</a:t>
            </a:r>
            <a:endParaRPr lang="en-US" altLang="zh-CN" dirty="0"/>
          </a:p>
          <a:p>
            <a:endParaRPr lang="en-US" altLang="zh-CN" sz="100" dirty="0"/>
          </a:p>
          <a:p>
            <a:r>
              <a:rPr lang="zh-CN" altLang="en-US" dirty="0"/>
              <a:t>狼人杀、剧本杀、密室逃脱</a:t>
            </a:r>
            <a:endParaRPr lang="en-US" altLang="zh-CN" dirty="0"/>
          </a:p>
          <a:p>
            <a:pPr lvl="1"/>
            <a:r>
              <a:rPr lang="en-US" altLang="zh-CN" dirty="0"/>
              <a:t>KTV</a:t>
            </a:r>
            <a:r>
              <a:rPr lang="zh-CN" altLang="en-US" dirty="0"/>
              <a:t>的转化</a:t>
            </a:r>
            <a:endParaRPr lang="en-US" altLang="zh-CN" dirty="0"/>
          </a:p>
          <a:p>
            <a:endParaRPr lang="en-US" altLang="zh-CN" sz="100" dirty="0"/>
          </a:p>
          <a:p>
            <a:r>
              <a:rPr lang="zh-CN" altLang="en-US" i="1" dirty="0"/>
              <a:t>江南百景图</a:t>
            </a:r>
            <a:r>
              <a:rPr lang="zh-CN" altLang="en-US" dirty="0"/>
              <a:t>、动物森友会</a:t>
            </a:r>
            <a:endParaRPr lang="en-US" altLang="zh-CN" dirty="0"/>
          </a:p>
          <a:p>
            <a:pPr lvl="1"/>
            <a:r>
              <a:rPr lang="zh-CN" altLang="en-US" dirty="0"/>
              <a:t>竞技类游戏的转化，</a:t>
            </a:r>
            <a:r>
              <a:rPr lang="zh-CN" altLang="en-US" i="1" dirty="0"/>
              <a:t>竞技类游戏又是</a:t>
            </a:r>
            <a:r>
              <a:rPr lang="en-US" altLang="zh-CN" i="1" dirty="0"/>
              <a:t>MMO</a:t>
            </a:r>
            <a:r>
              <a:rPr lang="zh-CN" altLang="en-US" i="1" dirty="0"/>
              <a:t>类网游的转化</a:t>
            </a:r>
            <a:endParaRPr lang="en-US" altLang="zh-CN" i="1" dirty="0"/>
          </a:p>
          <a:p>
            <a:endParaRPr lang="en-US" altLang="zh-CN" sz="100" dirty="0"/>
          </a:p>
          <a:p>
            <a:r>
              <a:rPr lang="zh-CN" altLang="en-US" b="1" dirty="0"/>
              <a:t>不变的特性：</a:t>
            </a:r>
            <a:r>
              <a:rPr lang="en-US" altLang="zh-CN" b="1" dirty="0"/>
              <a:t>”</a:t>
            </a:r>
            <a:r>
              <a:rPr lang="zh-CN" altLang="en-US" dirty="0"/>
              <a:t>每一代青年都向往独立，追求个性，通过自己的穿着、爱好</a:t>
            </a:r>
            <a:r>
              <a:rPr lang="zh-CN" altLang="en-US" b="1" dirty="0"/>
              <a:t>彰显与众不同，也渴望寻求共性</a:t>
            </a:r>
            <a:r>
              <a:rPr lang="zh-CN" altLang="en-US" dirty="0"/>
              <a:t>。</a:t>
            </a:r>
            <a:r>
              <a:rPr lang="en-US" altLang="zh-CN" dirty="0"/>
              <a:t>……</a:t>
            </a:r>
            <a:r>
              <a:rPr lang="zh-CN" altLang="en-US" dirty="0"/>
              <a:t>毕竟，</a:t>
            </a:r>
            <a:r>
              <a:rPr lang="zh-CN" altLang="en-US" b="1" dirty="0"/>
              <a:t>一代人终将老去，但总有人年轻</a:t>
            </a:r>
            <a:r>
              <a:rPr lang="zh-CN" altLang="en-US" dirty="0"/>
              <a:t>。</a:t>
            </a:r>
            <a:r>
              <a:rPr lang="en-US" altLang="zh-CN" dirty="0"/>
              <a:t>”</a:t>
            </a:r>
            <a:endParaRPr lang="zh-CN" altLang="en-US" dirty="0"/>
          </a:p>
        </p:txBody>
      </p:sp>
      <p:pic>
        <p:nvPicPr>
          <p:cNvPr id="4" name="图片 3">
            <a:extLst>
              <a:ext uri="{FF2B5EF4-FFF2-40B4-BE49-F238E27FC236}">
                <a16:creationId xmlns:a16="http://schemas.microsoft.com/office/drawing/2014/main" id="{43F2080B-D71F-452C-B65E-5C22E19599B4}"/>
              </a:ext>
            </a:extLst>
          </p:cNvPr>
          <p:cNvPicPr>
            <a:picLocks noChangeAspect="1"/>
          </p:cNvPicPr>
          <p:nvPr/>
        </p:nvPicPr>
        <p:blipFill>
          <a:blip r:embed="rId2"/>
          <a:stretch>
            <a:fillRect/>
          </a:stretch>
        </p:blipFill>
        <p:spPr>
          <a:xfrm>
            <a:off x="0" y="978225"/>
            <a:ext cx="9144000" cy="1323474"/>
          </a:xfrm>
          <a:prstGeom prst="rect">
            <a:avLst/>
          </a:prstGeom>
        </p:spPr>
      </p:pic>
    </p:spTree>
    <p:extLst>
      <p:ext uri="{BB962C8B-B14F-4D97-AF65-F5344CB8AC3E}">
        <p14:creationId xmlns:p14="http://schemas.microsoft.com/office/powerpoint/2010/main" val="171551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wipe(down)">
                                      <p:cBhvr>
                                        <p:cTn id="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2E0B-1B61-4013-912D-8B45230070CB}"/>
              </a:ext>
            </a:extLst>
          </p:cNvPr>
          <p:cNvSpPr>
            <a:spLocks noGrp="1"/>
          </p:cNvSpPr>
          <p:nvPr>
            <p:ph type="title"/>
          </p:nvPr>
        </p:nvSpPr>
        <p:spPr/>
        <p:txBody>
          <a:bodyPr/>
          <a:lstStyle/>
          <a:p>
            <a:r>
              <a:rPr lang="zh-CN" altLang="en-US" dirty="0"/>
              <a:t>平台与长尾商业模式补充：</a:t>
            </a:r>
            <a:r>
              <a:rPr lang="en-US" altLang="zh-CN" dirty="0"/>
              <a:t>Switch</a:t>
            </a:r>
            <a:r>
              <a:rPr lang="zh-CN" altLang="en-US" dirty="0"/>
              <a:t>时代的任天堂</a:t>
            </a:r>
          </a:p>
        </p:txBody>
      </p:sp>
      <p:sp>
        <p:nvSpPr>
          <p:cNvPr id="3" name="内容占位符 2">
            <a:extLst>
              <a:ext uri="{FF2B5EF4-FFF2-40B4-BE49-F238E27FC236}">
                <a16:creationId xmlns:a16="http://schemas.microsoft.com/office/drawing/2014/main" id="{945D0B09-A6A1-44F7-A5C1-A995F8F60F56}"/>
              </a:ext>
            </a:extLst>
          </p:cNvPr>
          <p:cNvSpPr>
            <a:spLocks noGrp="1"/>
          </p:cNvSpPr>
          <p:nvPr>
            <p:ph idx="1"/>
          </p:nvPr>
        </p:nvSpPr>
        <p:spPr>
          <a:xfrm>
            <a:off x="559077" y="1690689"/>
            <a:ext cx="8167480" cy="5067920"/>
          </a:xfrm>
        </p:spPr>
        <p:txBody>
          <a:bodyPr>
            <a:normAutofit fontScale="70000" lnSpcReduction="20000"/>
          </a:bodyPr>
          <a:lstStyle/>
          <a:p>
            <a:r>
              <a:rPr lang="zh-CN" altLang="en-US" dirty="0"/>
              <a:t>背景</a:t>
            </a:r>
            <a:endParaRPr lang="en-US" altLang="zh-CN" dirty="0"/>
          </a:p>
          <a:p>
            <a:pPr lvl="1"/>
            <a:r>
              <a:rPr lang="en-US" altLang="zh-CN" sz="2600" dirty="0"/>
              <a:t>08</a:t>
            </a:r>
            <a:r>
              <a:rPr lang="zh-CN" altLang="en-US" sz="2600" dirty="0"/>
              <a:t>年之后主机市场萎靡，</a:t>
            </a:r>
            <a:r>
              <a:rPr lang="en-US" altLang="zh-CN" sz="2600" dirty="0"/>
              <a:t>12</a:t>
            </a:r>
            <a:r>
              <a:rPr lang="zh-CN" altLang="en-US" sz="2600" dirty="0"/>
              <a:t>年之后手游市场风靡（</a:t>
            </a:r>
            <a:r>
              <a:rPr lang="en-US" altLang="zh-CN" sz="2600" dirty="0"/>
              <a:t>Supercell</a:t>
            </a:r>
            <a:r>
              <a:rPr lang="zh-CN" altLang="en-US" sz="2600" dirty="0"/>
              <a:t>）</a:t>
            </a:r>
            <a:endParaRPr lang="en-US" altLang="zh-CN" sz="2600" dirty="0"/>
          </a:p>
          <a:p>
            <a:pPr lvl="1"/>
            <a:r>
              <a:rPr lang="en-US" altLang="zh-CN" sz="2600" dirty="0"/>
              <a:t>13</a:t>
            </a:r>
            <a:r>
              <a:rPr lang="zh-CN" altLang="en-US" sz="2600" dirty="0"/>
              <a:t>年日本手游市场规模</a:t>
            </a:r>
            <a:r>
              <a:rPr lang="en-US" altLang="zh-CN" sz="2600" dirty="0"/>
              <a:t>5000</a:t>
            </a:r>
            <a:r>
              <a:rPr lang="zh-CN" altLang="en-US" sz="2600" dirty="0"/>
              <a:t>亿日元，超越主机</a:t>
            </a:r>
            <a:r>
              <a:rPr lang="en-US" altLang="zh-CN" sz="2600" dirty="0"/>
              <a:t>+</a:t>
            </a:r>
            <a:r>
              <a:rPr lang="zh-CN" altLang="en-US" sz="2600" dirty="0"/>
              <a:t>主机游戏</a:t>
            </a:r>
            <a:endParaRPr lang="en-US" altLang="zh-CN" sz="2600" dirty="0"/>
          </a:p>
          <a:p>
            <a:pPr lvl="1"/>
            <a:r>
              <a:rPr lang="en-US" altLang="zh-CN" sz="2600" dirty="0"/>
              <a:t>2014</a:t>
            </a:r>
            <a:r>
              <a:rPr lang="zh-CN" altLang="en-US" sz="2600" dirty="0"/>
              <a:t>年智能手机上市</a:t>
            </a:r>
            <a:r>
              <a:rPr lang="en-US" altLang="zh-CN" sz="2600" dirty="0"/>
              <a:t>12.4</a:t>
            </a:r>
            <a:r>
              <a:rPr lang="zh-CN" altLang="en-US" sz="2600" dirty="0"/>
              <a:t>亿部，</a:t>
            </a:r>
            <a:r>
              <a:rPr lang="en-US" altLang="zh-CN" sz="2600" dirty="0"/>
              <a:t>NDS/3DS 10</a:t>
            </a:r>
            <a:r>
              <a:rPr lang="zh-CN" altLang="en-US" sz="2600" dirty="0"/>
              <a:t>年累计</a:t>
            </a:r>
            <a:r>
              <a:rPr lang="en-US" altLang="zh-CN" sz="2600" dirty="0"/>
              <a:t>2</a:t>
            </a:r>
            <a:r>
              <a:rPr lang="zh-CN" altLang="en-US" sz="2600" dirty="0"/>
              <a:t>亿，</a:t>
            </a:r>
            <a:r>
              <a:rPr lang="en-US" altLang="zh-CN" sz="2600" dirty="0"/>
              <a:t>Wii/Wii U 1</a:t>
            </a:r>
            <a:r>
              <a:rPr lang="zh-CN" altLang="en-US" sz="2600" dirty="0"/>
              <a:t>亿</a:t>
            </a:r>
            <a:endParaRPr lang="en-US" altLang="zh-CN" sz="2600" dirty="0"/>
          </a:p>
          <a:p>
            <a:pPr lvl="1"/>
            <a:r>
              <a:rPr lang="en-US" altLang="zh-CN" sz="2600" dirty="0"/>
              <a:t>3DS</a:t>
            </a:r>
            <a:r>
              <a:rPr lang="zh-CN" altLang="en-US" sz="2600" dirty="0"/>
              <a:t>与</a:t>
            </a:r>
            <a:r>
              <a:rPr lang="en-US" altLang="zh-CN" sz="2600" dirty="0"/>
              <a:t>Wii U</a:t>
            </a:r>
            <a:r>
              <a:rPr lang="zh-CN" altLang="en-US" sz="2600" dirty="0"/>
              <a:t>不成功导致任天堂从</a:t>
            </a:r>
            <a:r>
              <a:rPr lang="en-US" altLang="zh-CN" sz="2600" dirty="0"/>
              <a:t>12</a:t>
            </a:r>
            <a:r>
              <a:rPr lang="zh-CN" altLang="en-US" sz="2600" dirty="0"/>
              <a:t>年</a:t>
            </a:r>
            <a:r>
              <a:rPr lang="en-US" altLang="zh-CN" sz="2600" dirty="0"/>
              <a:t>3</a:t>
            </a:r>
            <a:r>
              <a:rPr lang="zh-CN" altLang="en-US" sz="2600" dirty="0"/>
              <a:t>月开始连续亏损三年</a:t>
            </a:r>
            <a:endParaRPr lang="en-US" altLang="zh-CN" sz="2600" dirty="0"/>
          </a:p>
          <a:p>
            <a:endParaRPr lang="en-US" altLang="zh-CN" sz="200" dirty="0"/>
          </a:p>
          <a:p>
            <a:r>
              <a:rPr lang="zh-CN" altLang="en-US" dirty="0"/>
              <a:t>求解思路：拥抱智能手机</a:t>
            </a:r>
            <a:endParaRPr lang="en-US" altLang="zh-CN" dirty="0"/>
          </a:p>
          <a:p>
            <a:pPr lvl="1"/>
            <a:r>
              <a:rPr lang="zh-CN" altLang="en-US" sz="2600" dirty="0"/>
              <a:t>万代南梦宫释放高达与海贼王</a:t>
            </a:r>
            <a:r>
              <a:rPr lang="en-US" altLang="zh-CN" sz="2600" dirty="0"/>
              <a:t>IP</a:t>
            </a:r>
            <a:r>
              <a:rPr lang="zh-CN" altLang="en-US" sz="2600" dirty="0"/>
              <a:t>，通过手游获得收益</a:t>
            </a:r>
            <a:endParaRPr lang="en-US" altLang="zh-CN" sz="2600" dirty="0"/>
          </a:p>
          <a:p>
            <a:pPr lvl="1"/>
            <a:r>
              <a:rPr lang="zh-CN" altLang="en-US" sz="2600" dirty="0"/>
              <a:t>做了类似尝试（累积</a:t>
            </a:r>
            <a:r>
              <a:rPr lang="en-US" altLang="zh-CN" sz="2600" dirty="0"/>
              <a:t>10</a:t>
            </a:r>
            <a:r>
              <a:rPr lang="zh-CN" altLang="en-US" sz="2600" dirty="0"/>
              <a:t>亿美元）：火焰纹章手游版（</a:t>
            </a:r>
            <a:r>
              <a:rPr lang="en-US" altLang="zh-CN" sz="2600" dirty="0"/>
              <a:t>4%</a:t>
            </a:r>
            <a:r>
              <a:rPr lang="zh-CN" altLang="en-US" sz="2600" dirty="0"/>
              <a:t>下载量，</a:t>
            </a:r>
            <a:r>
              <a:rPr lang="en-US" altLang="zh-CN" sz="2600" dirty="0"/>
              <a:t>6.56</a:t>
            </a:r>
            <a:r>
              <a:rPr lang="zh-CN" altLang="en-US" sz="2600" dirty="0"/>
              <a:t>亿美元）与马里奥</a:t>
            </a:r>
            <a:endParaRPr lang="en-US" altLang="zh-CN" sz="2600" dirty="0"/>
          </a:p>
          <a:p>
            <a:endParaRPr lang="en-US" altLang="zh-CN" sz="200" dirty="0"/>
          </a:p>
          <a:p>
            <a:r>
              <a:rPr lang="zh-CN" altLang="en-US" dirty="0"/>
              <a:t>结果</a:t>
            </a:r>
            <a:endParaRPr lang="en-US" altLang="zh-CN" dirty="0"/>
          </a:p>
          <a:p>
            <a:pPr lvl="1"/>
            <a:r>
              <a:rPr lang="en-US" altLang="zh-CN" sz="2600" dirty="0"/>
              <a:t>Switch</a:t>
            </a:r>
            <a:r>
              <a:rPr lang="zh-CN" altLang="en-US" sz="2600" dirty="0"/>
              <a:t>大获成功且平台开放性增强：搭载王者荣耀与暗黑</a:t>
            </a:r>
            <a:r>
              <a:rPr lang="en-US" altLang="zh-CN" sz="2600" dirty="0"/>
              <a:t>3</a:t>
            </a:r>
            <a:r>
              <a:rPr lang="zh-CN" altLang="en-US" sz="2600" dirty="0"/>
              <a:t>，支持自制游戏平台（受限于成本往往也是重创意、弱技术），国行腾讯全家桶（也可视作腾讯平台的拓展）</a:t>
            </a:r>
            <a:endParaRPr lang="en-US" altLang="zh-CN" sz="2600" dirty="0"/>
          </a:p>
          <a:p>
            <a:pPr lvl="1"/>
            <a:r>
              <a:rPr lang="zh-CN" altLang="en-US" sz="2600" dirty="0"/>
              <a:t>自身</a:t>
            </a:r>
            <a:r>
              <a:rPr lang="en-US" altLang="zh-CN" sz="2600" dirty="0"/>
              <a:t>IP</a:t>
            </a:r>
            <a:r>
              <a:rPr lang="zh-CN" altLang="en-US" sz="2600" dirty="0"/>
              <a:t>依然保留（第一方开发马里奥、塞尔达，第二方开发火焰纹章）</a:t>
            </a:r>
            <a:endParaRPr lang="en-US" altLang="zh-CN" sz="2600" dirty="0"/>
          </a:p>
          <a:p>
            <a:pPr lvl="1"/>
            <a:r>
              <a:rPr lang="zh-CN" altLang="en-US" sz="2600" dirty="0"/>
              <a:t>对</a:t>
            </a:r>
            <a:r>
              <a:rPr lang="en-US" altLang="zh-CN" sz="2600" dirty="0"/>
              <a:t>Switch</a:t>
            </a:r>
            <a:r>
              <a:rPr lang="zh-CN" altLang="en-US" sz="2600" dirty="0"/>
              <a:t>平台的拓展：</a:t>
            </a:r>
            <a:r>
              <a:rPr lang="en-US" altLang="zh-CN" sz="2600" dirty="0" err="1"/>
              <a:t>Labo</a:t>
            </a:r>
            <a:r>
              <a:rPr lang="zh-CN" altLang="en-US" sz="2600" dirty="0"/>
              <a:t>，健身环大冒险，</a:t>
            </a:r>
            <a:r>
              <a:rPr lang="en-US" altLang="zh-CN" sz="2600" dirty="0"/>
              <a:t>Switch Lite</a:t>
            </a:r>
            <a:r>
              <a:rPr lang="zh-CN" altLang="en-US" sz="2600" dirty="0"/>
              <a:t>（便携主机场景）</a:t>
            </a:r>
            <a:endParaRPr lang="en-US" altLang="zh-CN" sz="2600" dirty="0"/>
          </a:p>
          <a:p>
            <a:endParaRPr lang="en-US" altLang="zh-CN" sz="100" dirty="0"/>
          </a:p>
          <a:p>
            <a:r>
              <a:rPr lang="zh-CN" altLang="en-US" dirty="0"/>
              <a:t>腾讯：游戏大厅</a:t>
            </a:r>
            <a:r>
              <a:rPr lang="en-US" altLang="zh-CN" dirty="0"/>
              <a:t>-CF/DNF/LOL-</a:t>
            </a:r>
            <a:r>
              <a:rPr lang="zh-CN" altLang="en-US" b="1" dirty="0">
                <a:solidFill>
                  <a:srgbClr val="00B050"/>
                </a:solidFill>
              </a:rPr>
              <a:t>手机游戏</a:t>
            </a:r>
            <a:r>
              <a:rPr lang="en-US" altLang="zh-CN" dirty="0"/>
              <a:t>-</a:t>
            </a:r>
            <a:r>
              <a:rPr lang="en-US" altLang="zh-CN" b="1" dirty="0" err="1">
                <a:solidFill>
                  <a:srgbClr val="FF0000"/>
                </a:solidFill>
              </a:rPr>
              <a:t>Wegame</a:t>
            </a:r>
            <a:r>
              <a:rPr lang="en-US" altLang="zh-CN" b="1" dirty="0">
                <a:solidFill>
                  <a:srgbClr val="FF0000"/>
                </a:solidFill>
              </a:rPr>
              <a:t>-</a:t>
            </a:r>
            <a:r>
              <a:rPr lang="zh-CN" altLang="en-US" b="1" dirty="0">
                <a:solidFill>
                  <a:srgbClr val="FF0000"/>
                </a:solidFill>
              </a:rPr>
              <a:t>国行</a:t>
            </a:r>
            <a:r>
              <a:rPr lang="en-US" altLang="zh-CN" b="1" dirty="0">
                <a:solidFill>
                  <a:srgbClr val="FF0000"/>
                </a:solidFill>
              </a:rPr>
              <a:t>Switch</a:t>
            </a:r>
            <a:r>
              <a:rPr lang="zh-CN" altLang="en-US" dirty="0"/>
              <a:t>（在线商店游戏数</a:t>
            </a:r>
            <a:r>
              <a:rPr lang="en-US" altLang="zh-CN" dirty="0"/>
              <a:t>1</a:t>
            </a:r>
            <a:r>
              <a:rPr lang="zh-CN" altLang="en-US" dirty="0"/>
              <a:t>，可装腾讯系应用如腾讯音乐、腾讯视频等）</a:t>
            </a:r>
            <a:endParaRPr lang="en-US" altLang="zh-CN" dirty="0"/>
          </a:p>
        </p:txBody>
      </p:sp>
    </p:spTree>
    <p:extLst>
      <p:ext uri="{BB962C8B-B14F-4D97-AF65-F5344CB8AC3E}">
        <p14:creationId xmlns:p14="http://schemas.microsoft.com/office/powerpoint/2010/main" val="422506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anim calcmode="lin" valueType="num">
                                      <p:cBhvr additive="base">
                                        <p:cTn id="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E5BF8-54EA-404E-B497-553FA3B8CA8A}"/>
              </a:ext>
            </a:extLst>
          </p:cNvPr>
          <p:cNvSpPr>
            <a:spLocks noGrp="1"/>
          </p:cNvSpPr>
          <p:nvPr>
            <p:ph type="title"/>
          </p:nvPr>
        </p:nvSpPr>
        <p:spPr/>
        <p:txBody>
          <a:bodyPr/>
          <a:lstStyle/>
          <a:p>
            <a:r>
              <a:rPr lang="zh-CN" altLang="en-US" dirty="0"/>
              <a:t>分拆商业模式：商业版的“关注分离”</a:t>
            </a:r>
          </a:p>
        </p:txBody>
      </p:sp>
      <p:sp>
        <p:nvSpPr>
          <p:cNvPr id="3" name="内容占位符 2">
            <a:extLst>
              <a:ext uri="{FF2B5EF4-FFF2-40B4-BE49-F238E27FC236}">
                <a16:creationId xmlns:a16="http://schemas.microsoft.com/office/drawing/2014/main" id="{5FEC2265-F0B6-499B-8080-66C8D7EBF20B}"/>
              </a:ext>
            </a:extLst>
          </p:cNvPr>
          <p:cNvSpPr>
            <a:spLocks noGrp="1"/>
          </p:cNvSpPr>
          <p:nvPr>
            <p:ph idx="1"/>
          </p:nvPr>
        </p:nvSpPr>
        <p:spPr>
          <a:xfrm>
            <a:off x="628650" y="1697487"/>
            <a:ext cx="7886700" cy="1373981"/>
          </a:xfrm>
        </p:spPr>
        <p:txBody>
          <a:bodyPr>
            <a:noAutofit/>
          </a:bodyPr>
          <a:lstStyle/>
          <a:p>
            <a:r>
              <a:rPr lang="zh-CN" altLang="en-US" sz="2000" dirty="0"/>
              <a:t>企业内部的三类规则：经济、竞争与文化</a:t>
            </a:r>
            <a:endParaRPr lang="en-US" altLang="zh-CN" sz="2000" dirty="0"/>
          </a:p>
          <a:p>
            <a:pPr lvl="1"/>
            <a:r>
              <a:rPr lang="zh-CN" altLang="en-US" sz="1800" dirty="0"/>
              <a:t>由此可以区分三种活动：客户关系管理、新产品开发、基础设施管理</a:t>
            </a:r>
            <a:endParaRPr lang="en-US" altLang="zh-CN" sz="1800" dirty="0"/>
          </a:p>
          <a:p>
            <a:pPr lvl="1"/>
            <a:r>
              <a:rPr lang="zh-CN" altLang="en-US" sz="1800" dirty="0"/>
              <a:t>活动对应三种价值信条：亲近顾客、产品领先、运营卓越</a:t>
            </a:r>
            <a:endParaRPr lang="en-US" altLang="zh-CN" sz="1800" dirty="0"/>
          </a:p>
          <a:p>
            <a:endParaRPr lang="en-US" altLang="zh-CN" sz="400" dirty="0"/>
          </a:p>
          <a:p>
            <a:r>
              <a:rPr lang="zh-CN" altLang="en-US" sz="2000" dirty="0"/>
              <a:t>三类活动驱动因素不同，彼此之间冲突，企业内部消长（难共赢）</a:t>
            </a:r>
            <a:endParaRPr lang="en-US" altLang="zh-CN" sz="2000" dirty="0"/>
          </a:p>
          <a:p>
            <a:pPr lvl="1"/>
            <a:r>
              <a:rPr lang="zh-CN" altLang="en-US" sz="1800" b="1" dirty="0"/>
              <a:t>解决方案：分拆！各自独立</a:t>
            </a:r>
          </a:p>
        </p:txBody>
      </p:sp>
      <p:graphicFrame>
        <p:nvGraphicFramePr>
          <p:cNvPr id="4" name="表格 3">
            <a:extLst>
              <a:ext uri="{FF2B5EF4-FFF2-40B4-BE49-F238E27FC236}">
                <a16:creationId xmlns:a16="http://schemas.microsoft.com/office/drawing/2014/main" id="{D34748B3-247C-42F2-A2A9-9F31063782F4}"/>
              </a:ext>
            </a:extLst>
          </p:cNvPr>
          <p:cNvGraphicFramePr>
            <a:graphicFrameLocks noGrp="1"/>
          </p:cNvGraphicFramePr>
          <p:nvPr/>
        </p:nvGraphicFramePr>
        <p:xfrm>
          <a:off x="790160" y="3649802"/>
          <a:ext cx="7563680" cy="3021421"/>
        </p:xfrm>
        <a:graphic>
          <a:graphicData uri="http://schemas.openxmlformats.org/drawingml/2006/table">
            <a:tbl>
              <a:tblPr firstRow="1" bandRow="1">
                <a:tableStyleId>{5C22544A-7EE6-4342-B048-85BDC9FD1C3A}</a:tableStyleId>
              </a:tblPr>
              <a:tblGrid>
                <a:gridCol w="1890920">
                  <a:extLst>
                    <a:ext uri="{9D8B030D-6E8A-4147-A177-3AD203B41FA5}">
                      <a16:colId xmlns:a16="http://schemas.microsoft.com/office/drawing/2014/main" val="675631102"/>
                    </a:ext>
                  </a:extLst>
                </a:gridCol>
                <a:gridCol w="1890920">
                  <a:extLst>
                    <a:ext uri="{9D8B030D-6E8A-4147-A177-3AD203B41FA5}">
                      <a16:colId xmlns:a16="http://schemas.microsoft.com/office/drawing/2014/main" val="730817536"/>
                    </a:ext>
                  </a:extLst>
                </a:gridCol>
                <a:gridCol w="1890920">
                  <a:extLst>
                    <a:ext uri="{9D8B030D-6E8A-4147-A177-3AD203B41FA5}">
                      <a16:colId xmlns:a16="http://schemas.microsoft.com/office/drawing/2014/main" val="2012726918"/>
                    </a:ext>
                  </a:extLst>
                </a:gridCol>
                <a:gridCol w="1890920">
                  <a:extLst>
                    <a:ext uri="{9D8B030D-6E8A-4147-A177-3AD203B41FA5}">
                      <a16:colId xmlns:a16="http://schemas.microsoft.com/office/drawing/2014/main" val="3263901958"/>
                    </a:ext>
                  </a:extLst>
                </a:gridCol>
              </a:tblGrid>
              <a:tr h="346801">
                <a:tc>
                  <a:txBody>
                    <a:bodyPr/>
                    <a:lstStyle/>
                    <a:p>
                      <a:endParaRPr lang="zh-CN" altLang="en-US" sz="1800" dirty="0"/>
                    </a:p>
                  </a:txBody>
                  <a:tcPr marL="68580" marR="68580" marT="34290" marB="34290"/>
                </a:tc>
                <a:tc>
                  <a:txBody>
                    <a:bodyPr/>
                    <a:lstStyle/>
                    <a:p>
                      <a:r>
                        <a:rPr lang="zh-CN" altLang="en-US" sz="1800" dirty="0"/>
                        <a:t>新产品开发</a:t>
                      </a:r>
                    </a:p>
                  </a:txBody>
                  <a:tcPr marL="68580" marR="68580" marT="34290" marB="34290"/>
                </a:tc>
                <a:tc>
                  <a:txBody>
                    <a:bodyPr/>
                    <a:lstStyle/>
                    <a:p>
                      <a:r>
                        <a:rPr lang="zh-CN" altLang="en-US" sz="1800" dirty="0"/>
                        <a:t>客户关系管理</a:t>
                      </a:r>
                    </a:p>
                  </a:txBody>
                  <a:tcPr marL="68580" marR="68580" marT="34290" marB="34290"/>
                </a:tc>
                <a:tc>
                  <a:txBody>
                    <a:bodyPr/>
                    <a:lstStyle/>
                    <a:p>
                      <a:r>
                        <a:rPr lang="zh-CN" altLang="en-US" sz="1800" dirty="0"/>
                        <a:t>基础设施管理</a:t>
                      </a:r>
                    </a:p>
                  </a:txBody>
                  <a:tcPr marL="68580" marR="68580" marT="34290" marB="34290"/>
                </a:tc>
                <a:extLst>
                  <a:ext uri="{0D108BD9-81ED-4DB2-BD59-A6C34878D82A}">
                    <a16:rowId xmlns:a16="http://schemas.microsoft.com/office/drawing/2014/main" val="3717883513"/>
                  </a:ext>
                </a:extLst>
              </a:tr>
              <a:tr h="871687">
                <a:tc>
                  <a:txBody>
                    <a:bodyPr/>
                    <a:lstStyle/>
                    <a:p>
                      <a:r>
                        <a:rPr lang="zh-CN" altLang="en-US" sz="1800" b="1" dirty="0"/>
                        <a:t>经济规则</a:t>
                      </a:r>
                    </a:p>
                  </a:txBody>
                  <a:tcPr marL="68580" marR="68580" marT="34290" marB="34290"/>
                </a:tc>
                <a:tc>
                  <a:txBody>
                    <a:bodyPr/>
                    <a:lstStyle/>
                    <a:p>
                      <a:r>
                        <a:rPr lang="zh-CN" altLang="en-US" sz="1800" dirty="0"/>
                        <a:t>早期市场，强调速度与高溢价</a:t>
                      </a:r>
                    </a:p>
                  </a:txBody>
                  <a:tcPr marL="68580" marR="68580" marT="34290" marB="34290"/>
                </a:tc>
                <a:tc>
                  <a:txBody>
                    <a:bodyPr/>
                    <a:lstStyle/>
                    <a:p>
                      <a:r>
                        <a:rPr lang="zh-CN" altLang="en-US" sz="1800" dirty="0"/>
                        <a:t>获客成本高，提高客单价，复用渠道</a:t>
                      </a:r>
                    </a:p>
                  </a:txBody>
                  <a:tcPr marL="68580" marR="68580" marT="34290" marB="34290"/>
                </a:tc>
                <a:tc>
                  <a:txBody>
                    <a:bodyPr/>
                    <a:lstStyle/>
                    <a:p>
                      <a:r>
                        <a:rPr lang="zh-CN" altLang="en-US" sz="1800" dirty="0"/>
                        <a:t>高产量平摊高固定成本，扩规模</a:t>
                      </a:r>
                    </a:p>
                  </a:txBody>
                  <a:tcPr marL="68580" marR="68580" marT="34290" marB="34290"/>
                </a:tc>
                <a:extLst>
                  <a:ext uri="{0D108BD9-81ED-4DB2-BD59-A6C34878D82A}">
                    <a16:rowId xmlns:a16="http://schemas.microsoft.com/office/drawing/2014/main" val="2941277733"/>
                  </a:ext>
                </a:extLst>
              </a:tr>
              <a:tr h="871687">
                <a:tc>
                  <a:txBody>
                    <a:bodyPr/>
                    <a:lstStyle/>
                    <a:p>
                      <a:r>
                        <a:rPr lang="zh-CN" altLang="en-US" sz="1800" b="1" dirty="0"/>
                        <a:t>竞争规则</a:t>
                      </a:r>
                    </a:p>
                  </a:txBody>
                  <a:tcPr marL="68580" marR="68580" marT="34290" marB="34290"/>
                </a:tc>
                <a:tc>
                  <a:txBody>
                    <a:bodyPr/>
                    <a:lstStyle/>
                    <a:p>
                      <a:r>
                        <a:rPr lang="zh-CN" altLang="en-US" sz="1800" dirty="0"/>
                        <a:t>能力之争：门槛低，小玩家多</a:t>
                      </a:r>
                    </a:p>
                  </a:txBody>
                  <a:tcPr marL="68580" marR="68580" marT="34290" marB="34290"/>
                </a:tc>
                <a:tc>
                  <a:txBody>
                    <a:bodyPr/>
                    <a:lstStyle/>
                    <a:p>
                      <a:r>
                        <a:rPr lang="zh-CN" altLang="en-US" sz="1800" dirty="0"/>
                        <a:t>范围之争：少量的大玩家主导市场（</a:t>
                      </a:r>
                      <a:r>
                        <a:rPr lang="en-US" altLang="zh-CN" sz="1800" dirty="0"/>
                        <a:t>7</a:t>
                      </a:r>
                      <a:r>
                        <a:rPr lang="zh-CN" altLang="en-US" sz="1800" dirty="0"/>
                        <a:t>：</a:t>
                      </a:r>
                      <a:r>
                        <a:rPr lang="en-US" altLang="zh-CN" sz="1800" dirty="0"/>
                        <a:t>2</a:t>
                      </a:r>
                      <a:r>
                        <a:rPr lang="zh-CN" altLang="en-US" sz="1800" dirty="0"/>
                        <a:t>：</a:t>
                      </a:r>
                      <a:r>
                        <a:rPr lang="en-US" altLang="zh-CN" sz="1800" dirty="0"/>
                        <a:t>1</a:t>
                      </a:r>
                      <a:r>
                        <a:rPr lang="zh-CN" altLang="en-US" sz="1800" dirty="0"/>
                        <a:t>）</a:t>
                      </a:r>
                    </a:p>
                  </a:txBody>
                  <a:tcPr marL="68580" marR="68580" marT="34290" marB="34290"/>
                </a:tc>
                <a:tc>
                  <a:txBody>
                    <a:bodyPr/>
                    <a:lstStyle/>
                    <a:p>
                      <a:r>
                        <a:rPr lang="zh-CN" altLang="en-US" sz="1800" dirty="0"/>
                        <a:t>规模之争：已经固化的大玩家市场（</a:t>
                      </a:r>
                      <a:r>
                        <a:rPr lang="en-US" altLang="zh-CN" sz="1800" dirty="0"/>
                        <a:t>9</a:t>
                      </a:r>
                      <a:r>
                        <a:rPr lang="zh-CN" altLang="en-US" sz="1800" dirty="0"/>
                        <a:t>：</a:t>
                      </a:r>
                      <a:r>
                        <a:rPr lang="en-US" altLang="zh-CN" sz="1800" dirty="0"/>
                        <a:t>1</a:t>
                      </a:r>
                      <a:r>
                        <a:rPr lang="zh-CN" altLang="en-US" sz="1800" dirty="0"/>
                        <a:t>）</a:t>
                      </a:r>
                    </a:p>
                  </a:txBody>
                  <a:tcPr marL="68580" marR="68580" marT="34290" marB="34290"/>
                </a:tc>
                <a:extLst>
                  <a:ext uri="{0D108BD9-81ED-4DB2-BD59-A6C34878D82A}">
                    <a16:rowId xmlns:a16="http://schemas.microsoft.com/office/drawing/2014/main" val="3936903234"/>
                  </a:ext>
                </a:extLst>
              </a:tr>
              <a:tr h="871687">
                <a:tc>
                  <a:txBody>
                    <a:bodyPr/>
                    <a:lstStyle/>
                    <a:p>
                      <a:r>
                        <a:rPr lang="zh-CN" altLang="en-US" sz="1800" b="1" dirty="0"/>
                        <a:t>文化规则</a:t>
                      </a:r>
                    </a:p>
                  </a:txBody>
                  <a:tcPr marL="68580" marR="68580" marT="34290" marB="34290"/>
                </a:tc>
                <a:tc>
                  <a:txBody>
                    <a:bodyPr/>
                    <a:lstStyle/>
                    <a:p>
                      <a:r>
                        <a:rPr lang="zh-CN" altLang="en-US" sz="1800" dirty="0"/>
                        <a:t>以员工为核心：呵护创意明星</a:t>
                      </a:r>
                    </a:p>
                  </a:txBody>
                  <a:tcPr marL="68580" marR="68580" marT="34290" marB="34290"/>
                </a:tc>
                <a:tc>
                  <a:txBody>
                    <a:bodyPr/>
                    <a:lstStyle/>
                    <a:p>
                      <a:r>
                        <a:rPr lang="zh-CN" altLang="en-US" sz="1800" dirty="0"/>
                        <a:t>高度服务导向：客户第一心态</a:t>
                      </a:r>
                    </a:p>
                  </a:txBody>
                  <a:tcPr marL="68580" marR="68580" marT="34290" marB="34290"/>
                </a:tc>
                <a:tc>
                  <a:txBody>
                    <a:bodyPr/>
                    <a:lstStyle/>
                    <a:p>
                      <a:r>
                        <a:rPr lang="zh-CN" altLang="en-US" sz="1800" dirty="0"/>
                        <a:t>聚焦成本：标准化、可预期、生产效率</a:t>
                      </a:r>
                    </a:p>
                  </a:txBody>
                  <a:tcPr marL="68580" marR="68580" marT="34290" marB="34290"/>
                </a:tc>
                <a:extLst>
                  <a:ext uri="{0D108BD9-81ED-4DB2-BD59-A6C34878D82A}">
                    <a16:rowId xmlns:a16="http://schemas.microsoft.com/office/drawing/2014/main" val="3142585449"/>
                  </a:ext>
                </a:extLst>
              </a:tr>
            </a:tbl>
          </a:graphicData>
        </a:graphic>
      </p:graphicFrame>
    </p:spTree>
    <p:extLst>
      <p:ext uri="{BB962C8B-B14F-4D97-AF65-F5344CB8AC3E}">
        <p14:creationId xmlns:p14="http://schemas.microsoft.com/office/powerpoint/2010/main" val="626696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781452-CEAB-4155-B757-BE96C28DC310}"/>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D1C20BD5-5F83-4825-BA89-A16265928ABB}"/>
              </a:ext>
            </a:extLst>
          </p:cNvPr>
          <p:cNvPicPr>
            <a:picLocks noChangeAspect="1"/>
          </p:cNvPicPr>
          <p:nvPr/>
        </p:nvPicPr>
        <p:blipFill>
          <a:blip r:embed="rId2"/>
          <a:stretch>
            <a:fillRect/>
          </a:stretch>
        </p:blipFill>
        <p:spPr>
          <a:xfrm>
            <a:off x="1058518" y="976520"/>
            <a:ext cx="7275443" cy="4996277"/>
          </a:xfrm>
          <a:prstGeom prst="rect">
            <a:avLst/>
          </a:prstGeom>
        </p:spPr>
      </p:pic>
      <p:sp>
        <p:nvSpPr>
          <p:cNvPr id="6" name="矩形 5">
            <a:extLst>
              <a:ext uri="{FF2B5EF4-FFF2-40B4-BE49-F238E27FC236}">
                <a16:creationId xmlns:a16="http://schemas.microsoft.com/office/drawing/2014/main" id="{31D517D2-1050-4419-87A1-D2C650B37C77}"/>
              </a:ext>
            </a:extLst>
          </p:cNvPr>
          <p:cNvSpPr/>
          <p:nvPr/>
        </p:nvSpPr>
        <p:spPr>
          <a:xfrm>
            <a:off x="5493855" y="1131096"/>
            <a:ext cx="1446143" cy="531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个人长期咨询与机构短期出售</a:t>
            </a:r>
          </a:p>
        </p:txBody>
      </p:sp>
      <p:sp>
        <p:nvSpPr>
          <p:cNvPr id="7" name="矩形 6">
            <a:extLst>
              <a:ext uri="{FF2B5EF4-FFF2-40B4-BE49-F238E27FC236}">
                <a16:creationId xmlns:a16="http://schemas.microsoft.com/office/drawing/2014/main" id="{A90850E9-BEFD-43CA-A17D-DAA4AE5722B3}"/>
              </a:ext>
            </a:extLst>
          </p:cNvPr>
          <p:cNvSpPr/>
          <p:nvPr/>
        </p:nvSpPr>
        <p:spPr>
          <a:xfrm>
            <a:off x="7065482" y="1594042"/>
            <a:ext cx="1626289" cy="531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出售产品给其它机构与本行内业务</a:t>
            </a:r>
          </a:p>
        </p:txBody>
      </p:sp>
      <p:sp>
        <p:nvSpPr>
          <p:cNvPr id="8" name="矩形 7">
            <a:extLst>
              <a:ext uri="{FF2B5EF4-FFF2-40B4-BE49-F238E27FC236}">
                <a16:creationId xmlns:a16="http://schemas.microsoft.com/office/drawing/2014/main" id="{87F49A04-A60D-4E46-8FA6-C0C75CD940A6}"/>
              </a:ext>
            </a:extLst>
          </p:cNvPr>
          <p:cNvSpPr/>
          <p:nvPr/>
        </p:nvSpPr>
        <p:spPr>
          <a:xfrm>
            <a:off x="7199660" y="4449057"/>
            <a:ext cx="1626289" cy="531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迫使理财顾问出售本行内部产品</a:t>
            </a:r>
          </a:p>
        </p:txBody>
      </p:sp>
      <p:sp>
        <p:nvSpPr>
          <p:cNvPr id="11" name="矩形 10">
            <a:extLst>
              <a:ext uri="{FF2B5EF4-FFF2-40B4-BE49-F238E27FC236}">
                <a16:creationId xmlns:a16="http://schemas.microsoft.com/office/drawing/2014/main" id="{60E1C1F4-D9BF-4B77-B3EE-E541A8ED7119}"/>
              </a:ext>
            </a:extLst>
          </p:cNvPr>
          <p:cNvSpPr/>
          <p:nvPr/>
        </p:nvSpPr>
        <p:spPr>
          <a:xfrm>
            <a:off x="3315946" y="4681332"/>
            <a:ext cx="1760467" cy="738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交易平台追求高效低成本，金融创新与业务咨询需要昂贵人才</a:t>
            </a:r>
          </a:p>
        </p:txBody>
      </p:sp>
      <p:sp>
        <p:nvSpPr>
          <p:cNvPr id="12" name="矩形 11">
            <a:extLst>
              <a:ext uri="{FF2B5EF4-FFF2-40B4-BE49-F238E27FC236}">
                <a16:creationId xmlns:a16="http://schemas.microsoft.com/office/drawing/2014/main" id="{FF61A31D-9E77-407D-A7B4-7F7D1A1B5885}"/>
              </a:ext>
            </a:extLst>
          </p:cNvPr>
          <p:cNvSpPr/>
          <p:nvPr/>
        </p:nvSpPr>
        <p:spPr>
          <a:xfrm>
            <a:off x="2945714" y="3697357"/>
            <a:ext cx="1760467" cy="516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单一银行交易量难以摊薄交易平台成本</a:t>
            </a:r>
          </a:p>
        </p:txBody>
      </p:sp>
      <p:sp>
        <p:nvSpPr>
          <p:cNvPr id="13" name="矩形 12">
            <a:extLst>
              <a:ext uri="{FF2B5EF4-FFF2-40B4-BE49-F238E27FC236}">
                <a16:creationId xmlns:a16="http://schemas.microsoft.com/office/drawing/2014/main" id="{60D1751D-0091-4F50-8F4A-58661E69629C}"/>
              </a:ext>
            </a:extLst>
          </p:cNvPr>
          <p:cNvSpPr/>
          <p:nvPr/>
        </p:nvSpPr>
        <p:spPr>
          <a:xfrm>
            <a:off x="3473106" y="1294494"/>
            <a:ext cx="1446143" cy="667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个人咨询与机构出售产品在产品周期上的不同</a:t>
            </a:r>
          </a:p>
        </p:txBody>
      </p:sp>
    </p:spTree>
    <p:extLst>
      <p:ext uri="{BB962C8B-B14F-4D97-AF65-F5344CB8AC3E}">
        <p14:creationId xmlns:p14="http://schemas.microsoft.com/office/powerpoint/2010/main" val="3525010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551FC-E768-4D61-B9B6-9DD8C50C92D5}"/>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A3C75831-271B-40CD-996B-966465AC5F0C}"/>
              </a:ext>
            </a:extLst>
          </p:cNvPr>
          <p:cNvPicPr>
            <a:picLocks noChangeAspect="1"/>
          </p:cNvPicPr>
          <p:nvPr/>
        </p:nvPicPr>
        <p:blipFill>
          <a:blip r:embed="rId2"/>
          <a:stretch>
            <a:fillRect/>
          </a:stretch>
        </p:blipFill>
        <p:spPr>
          <a:xfrm>
            <a:off x="-68359" y="1380299"/>
            <a:ext cx="5091374" cy="3948316"/>
          </a:xfrm>
          <a:prstGeom prst="rect">
            <a:avLst/>
          </a:prstGeom>
        </p:spPr>
      </p:pic>
      <p:pic>
        <p:nvPicPr>
          <p:cNvPr id="5" name="图片 4">
            <a:extLst>
              <a:ext uri="{FF2B5EF4-FFF2-40B4-BE49-F238E27FC236}">
                <a16:creationId xmlns:a16="http://schemas.microsoft.com/office/drawing/2014/main" id="{6F7D0F5F-964D-4A64-8B64-DA89F04DDFAE}"/>
              </a:ext>
            </a:extLst>
          </p:cNvPr>
          <p:cNvPicPr>
            <a:picLocks noChangeAspect="1"/>
          </p:cNvPicPr>
          <p:nvPr/>
        </p:nvPicPr>
        <p:blipFill>
          <a:blip r:embed="rId3"/>
          <a:stretch>
            <a:fillRect/>
          </a:stretch>
        </p:blipFill>
        <p:spPr>
          <a:xfrm>
            <a:off x="4949687" y="857250"/>
            <a:ext cx="3332301" cy="5326485"/>
          </a:xfrm>
          <a:prstGeom prst="rect">
            <a:avLst/>
          </a:prstGeom>
        </p:spPr>
      </p:pic>
      <p:sp>
        <p:nvSpPr>
          <p:cNvPr id="6" name="矩形 5">
            <a:extLst>
              <a:ext uri="{FF2B5EF4-FFF2-40B4-BE49-F238E27FC236}">
                <a16:creationId xmlns:a16="http://schemas.microsoft.com/office/drawing/2014/main" id="{233391D9-A141-417E-B9C8-575CC8731C8E}"/>
              </a:ext>
            </a:extLst>
          </p:cNvPr>
          <p:cNvSpPr/>
          <p:nvPr/>
        </p:nvSpPr>
        <p:spPr>
          <a:xfrm>
            <a:off x="4393122" y="1065972"/>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设备生产商</a:t>
            </a:r>
          </a:p>
        </p:txBody>
      </p:sp>
      <p:sp>
        <p:nvSpPr>
          <p:cNvPr id="7" name="矩形 6">
            <a:extLst>
              <a:ext uri="{FF2B5EF4-FFF2-40B4-BE49-F238E27FC236}">
                <a16:creationId xmlns:a16="http://schemas.microsoft.com/office/drawing/2014/main" id="{98A584E0-C6EC-497F-A7AC-5840A3FEE380}"/>
              </a:ext>
            </a:extLst>
          </p:cNvPr>
          <p:cNvSpPr/>
          <p:nvPr/>
        </p:nvSpPr>
        <p:spPr>
          <a:xfrm>
            <a:off x="4393122" y="1682249"/>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铁塔公司</a:t>
            </a:r>
          </a:p>
        </p:txBody>
      </p:sp>
      <p:sp>
        <p:nvSpPr>
          <p:cNvPr id="8" name="矩形 7">
            <a:extLst>
              <a:ext uri="{FF2B5EF4-FFF2-40B4-BE49-F238E27FC236}">
                <a16:creationId xmlns:a16="http://schemas.microsoft.com/office/drawing/2014/main" id="{C70C93C8-8BB4-430F-8763-91DD65FB19EE}"/>
              </a:ext>
            </a:extLst>
          </p:cNvPr>
          <p:cNvSpPr/>
          <p:nvPr/>
        </p:nvSpPr>
        <p:spPr>
          <a:xfrm>
            <a:off x="4393123" y="2812724"/>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第三方运营商</a:t>
            </a:r>
          </a:p>
        </p:txBody>
      </p:sp>
      <p:sp>
        <p:nvSpPr>
          <p:cNvPr id="9" name="矩形 8">
            <a:extLst>
              <a:ext uri="{FF2B5EF4-FFF2-40B4-BE49-F238E27FC236}">
                <a16:creationId xmlns:a16="http://schemas.microsoft.com/office/drawing/2014/main" id="{AAB9ECB1-8BD6-45AA-AD38-550B390565C5}"/>
              </a:ext>
            </a:extLst>
          </p:cNvPr>
          <p:cNvSpPr/>
          <p:nvPr/>
        </p:nvSpPr>
        <p:spPr>
          <a:xfrm>
            <a:off x="4393122" y="3429000"/>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整合宽带电视</a:t>
            </a:r>
          </a:p>
        </p:txBody>
      </p:sp>
      <p:sp>
        <p:nvSpPr>
          <p:cNvPr id="10" name="矩形 9">
            <a:extLst>
              <a:ext uri="{FF2B5EF4-FFF2-40B4-BE49-F238E27FC236}">
                <a16:creationId xmlns:a16="http://schemas.microsoft.com/office/drawing/2014/main" id="{1A35119F-61D5-465C-A1C3-859CDD80FADC}"/>
              </a:ext>
            </a:extLst>
          </p:cNvPr>
          <p:cNvSpPr/>
          <p:nvPr/>
        </p:nvSpPr>
        <p:spPr>
          <a:xfrm>
            <a:off x="4393122" y="4633494"/>
            <a:ext cx="1259785" cy="463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地图、游戏、视频、音乐等</a:t>
            </a:r>
          </a:p>
        </p:txBody>
      </p:sp>
      <p:sp>
        <p:nvSpPr>
          <p:cNvPr id="11" name="矩形 10">
            <a:extLst>
              <a:ext uri="{FF2B5EF4-FFF2-40B4-BE49-F238E27FC236}">
                <a16:creationId xmlns:a16="http://schemas.microsoft.com/office/drawing/2014/main" id="{30D88547-8ABA-4F68-B26D-62781DC304BD}"/>
              </a:ext>
            </a:extLst>
          </p:cNvPr>
          <p:cNvSpPr/>
          <p:nvPr/>
        </p:nvSpPr>
        <p:spPr>
          <a:xfrm>
            <a:off x="4345885" y="5249770"/>
            <a:ext cx="1408872" cy="74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dirty="0">
                <a:solidFill>
                  <a:prstClr val="white"/>
                </a:solidFill>
                <a:latin typeface="等线" panose="020F0502020204030204"/>
                <a:ea typeface="等线" panose="02010600030101010101" pitchFamily="2" charset="-122"/>
              </a:rPr>
              <a:t>咪咕文化（</a:t>
            </a:r>
            <a:r>
              <a:rPr lang="en-US" altLang="zh-CN" sz="1350" dirty="0">
                <a:solidFill>
                  <a:prstClr val="white"/>
                </a:solidFill>
                <a:latin typeface="等线" panose="020F0502020204030204"/>
                <a:ea typeface="等线" panose="02010600030101010101" pitchFamily="2" charset="-122"/>
              </a:rPr>
              <a:t>5G</a:t>
            </a:r>
            <a:r>
              <a:rPr lang="zh-CN" altLang="en-US" sz="1350" dirty="0">
                <a:solidFill>
                  <a:prstClr val="white"/>
                </a:solidFill>
                <a:latin typeface="等线" panose="020F0502020204030204"/>
                <a:ea typeface="等线" panose="02010600030101010101" pitchFamily="2" charset="-122"/>
              </a:rPr>
              <a:t>下的超高清、视频彩铃、云游戏）</a:t>
            </a:r>
          </a:p>
        </p:txBody>
      </p:sp>
      <p:pic>
        <p:nvPicPr>
          <p:cNvPr id="12" name="图片 11">
            <a:extLst>
              <a:ext uri="{FF2B5EF4-FFF2-40B4-BE49-F238E27FC236}">
                <a16:creationId xmlns:a16="http://schemas.microsoft.com/office/drawing/2014/main" id="{4121885A-3376-4964-AA7F-101BBF9CB991}"/>
              </a:ext>
            </a:extLst>
          </p:cNvPr>
          <p:cNvPicPr>
            <a:picLocks noChangeAspect="1"/>
          </p:cNvPicPr>
          <p:nvPr/>
        </p:nvPicPr>
        <p:blipFill>
          <a:blip r:embed="rId4"/>
          <a:stretch>
            <a:fillRect/>
          </a:stretch>
        </p:blipFill>
        <p:spPr>
          <a:xfrm>
            <a:off x="2945286" y="2942897"/>
            <a:ext cx="5415241" cy="1176398"/>
          </a:xfrm>
          <a:prstGeom prst="rect">
            <a:avLst/>
          </a:prstGeom>
        </p:spPr>
      </p:pic>
      <p:pic>
        <p:nvPicPr>
          <p:cNvPr id="13" name="图片 12">
            <a:extLst>
              <a:ext uri="{FF2B5EF4-FFF2-40B4-BE49-F238E27FC236}">
                <a16:creationId xmlns:a16="http://schemas.microsoft.com/office/drawing/2014/main" id="{164EED23-D30A-40EC-AEC6-C4680B8749EF}"/>
              </a:ext>
            </a:extLst>
          </p:cNvPr>
          <p:cNvPicPr>
            <a:picLocks noChangeAspect="1"/>
          </p:cNvPicPr>
          <p:nvPr/>
        </p:nvPicPr>
        <p:blipFill>
          <a:blip r:embed="rId5"/>
          <a:stretch>
            <a:fillRect/>
          </a:stretch>
        </p:blipFill>
        <p:spPr>
          <a:xfrm>
            <a:off x="4194314" y="957463"/>
            <a:ext cx="4504910" cy="1851429"/>
          </a:xfrm>
          <a:prstGeom prst="rect">
            <a:avLst/>
          </a:prstGeom>
        </p:spPr>
      </p:pic>
      <p:pic>
        <p:nvPicPr>
          <p:cNvPr id="3" name="图片 2">
            <a:extLst>
              <a:ext uri="{FF2B5EF4-FFF2-40B4-BE49-F238E27FC236}">
                <a16:creationId xmlns:a16="http://schemas.microsoft.com/office/drawing/2014/main" id="{49F56C83-E8B1-4DAC-B638-B528ECD86091}"/>
              </a:ext>
            </a:extLst>
          </p:cNvPr>
          <p:cNvPicPr>
            <a:picLocks noChangeAspect="1"/>
          </p:cNvPicPr>
          <p:nvPr/>
        </p:nvPicPr>
        <p:blipFill>
          <a:blip r:embed="rId6"/>
          <a:stretch>
            <a:fillRect/>
          </a:stretch>
        </p:blipFill>
        <p:spPr>
          <a:xfrm>
            <a:off x="-10429" y="2235327"/>
            <a:ext cx="4038808" cy="3733992"/>
          </a:xfrm>
          <a:prstGeom prst="rect">
            <a:avLst/>
          </a:prstGeom>
        </p:spPr>
      </p:pic>
    </p:spTree>
    <p:extLst>
      <p:ext uri="{BB962C8B-B14F-4D97-AF65-F5344CB8AC3E}">
        <p14:creationId xmlns:p14="http://schemas.microsoft.com/office/powerpoint/2010/main" val="45705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3D386-FC36-4755-BF31-AE6C397AF0F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7239C0-AA96-455A-8F3E-78AB4EF97C4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FFE5FDE-74FC-4F20-AC13-D9159C988CA6}"/>
              </a:ext>
            </a:extLst>
          </p:cNvPr>
          <p:cNvPicPr>
            <a:picLocks noChangeAspect="1"/>
          </p:cNvPicPr>
          <p:nvPr/>
        </p:nvPicPr>
        <p:blipFill>
          <a:blip r:embed="rId2"/>
          <a:stretch>
            <a:fillRect/>
          </a:stretch>
        </p:blipFill>
        <p:spPr>
          <a:xfrm>
            <a:off x="186359" y="682073"/>
            <a:ext cx="8607038" cy="5493854"/>
          </a:xfrm>
          <a:prstGeom prst="rect">
            <a:avLst/>
          </a:prstGeom>
        </p:spPr>
      </p:pic>
    </p:spTree>
    <p:extLst>
      <p:ext uri="{BB962C8B-B14F-4D97-AF65-F5344CB8AC3E}">
        <p14:creationId xmlns:p14="http://schemas.microsoft.com/office/powerpoint/2010/main" val="855832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8B13E-B68D-43C8-B220-1255D16D424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49300CB-8FAB-4D04-A37F-FD952F0AC05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772B35DA-9F42-4294-B906-96C2D8F34AB4}"/>
              </a:ext>
            </a:extLst>
          </p:cNvPr>
          <p:cNvPicPr>
            <a:picLocks noChangeAspect="1"/>
          </p:cNvPicPr>
          <p:nvPr/>
        </p:nvPicPr>
        <p:blipFill>
          <a:blip r:embed="rId3"/>
          <a:stretch>
            <a:fillRect/>
          </a:stretch>
        </p:blipFill>
        <p:spPr>
          <a:xfrm>
            <a:off x="628650" y="626165"/>
            <a:ext cx="7832036" cy="5486400"/>
          </a:xfrm>
          <a:prstGeom prst="rect">
            <a:avLst/>
          </a:prstGeom>
        </p:spPr>
      </p:pic>
      <p:sp>
        <p:nvSpPr>
          <p:cNvPr id="5" name="矩形 4">
            <a:extLst>
              <a:ext uri="{FF2B5EF4-FFF2-40B4-BE49-F238E27FC236}">
                <a16:creationId xmlns:a16="http://schemas.microsoft.com/office/drawing/2014/main" id="{794043EF-C6C3-46C1-BB2C-60615E49854D}"/>
              </a:ext>
            </a:extLst>
          </p:cNvPr>
          <p:cNvSpPr/>
          <p:nvPr/>
        </p:nvSpPr>
        <p:spPr>
          <a:xfrm>
            <a:off x="797615" y="995075"/>
            <a:ext cx="1408872" cy="745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更好地理解和服务客户，建立强有力的客户关系</a:t>
            </a:r>
          </a:p>
        </p:txBody>
      </p:sp>
    </p:spTree>
    <p:extLst>
      <p:ext uri="{BB962C8B-B14F-4D97-AF65-F5344CB8AC3E}">
        <p14:creationId xmlns:p14="http://schemas.microsoft.com/office/powerpoint/2010/main" val="2704802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8051B-3B71-4FA0-8B28-325ADC356862}"/>
              </a:ext>
            </a:extLst>
          </p:cNvPr>
          <p:cNvSpPr>
            <a:spLocks noGrp="1"/>
          </p:cNvSpPr>
          <p:nvPr>
            <p:ph type="title"/>
          </p:nvPr>
        </p:nvSpPr>
        <p:spPr/>
        <p:txBody>
          <a:bodyPr/>
          <a:lstStyle/>
          <a:p>
            <a:r>
              <a:rPr lang="zh-CN" altLang="en-US" dirty="0"/>
              <a:t>分拆商业模式补充：可口可乐</a:t>
            </a:r>
          </a:p>
        </p:txBody>
      </p:sp>
      <p:sp>
        <p:nvSpPr>
          <p:cNvPr id="3" name="内容占位符 2">
            <a:extLst>
              <a:ext uri="{FF2B5EF4-FFF2-40B4-BE49-F238E27FC236}">
                <a16:creationId xmlns:a16="http://schemas.microsoft.com/office/drawing/2014/main" id="{413407A9-D868-4C83-9063-0F9772C2C99D}"/>
              </a:ext>
            </a:extLst>
          </p:cNvPr>
          <p:cNvSpPr>
            <a:spLocks noGrp="1"/>
          </p:cNvSpPr>
          <p:nvPr>
            <p:ph idx="1"/>
          </p:nvPr>
        </p:nvSpPr>
        <p:spPr/>
        <p:txBody>
          <a:bodyPr>
            <a:normAutofit fontScale="85000" lnSpcReduction="20000"/>
          </a:bodyPr>
          <a:lstStyle/>
          <a:p>
            <a:r>
              <a:rPr lang="zh-CN" altLang="en-US" dirty="0"/>
              <a:t>新产品 </a:t>
            </a:r>
            <a:r>
              <a:rPr lang="en-US" altLang="zh-CN" dirty="0"/>
              <a:t>– </a:t>
            </a:r>
            <a:r>
              <a:rPr lang="zh-CN" altLang="en-US" dirty="0"/>
              <a:t>适应无糖趋势</a:t>
            </a:r>
            <a:endParaRPr lang="en-US" altLang="zh-CN" dirty="0"/>
          </a:p>
          <a:p>
            <a:pPr lvl="1"/>
            <a:r>
              <a:rPr lang="zh-CN" altLang="en-US" dirty="0"/>
              <a:t>茶、运动饮料、纯悦纯净水、灌装</a:t>
            </a:r>
            <a:r>
              <a:rPr lang="en-US" altLang="zh-CN" dirty="0"/>
              <a:t>Costa</a:t>
            </a:r>
            <a:r>
              <a:rPr lang="zh-CN" altLang="en-US" dirty="0"/>
              <a:t>咖啡（英国上市，减糖）、纤维</a:t>
            </a:r>
            <a:r>
              <a:rPr lang="en-US" altLang="zh-CN" dirty="0"/>
              <a:t>+</a:t>
            </a:r>
            <a:r>
              <a:rPr lang="zh-CN" altLang="en-US" dirty="0"/>
              <a:t>可乐（原产日本）、咖啡可乐（原产巴西）、爽椰派雪碧、无糖芬达</a:t>
            </a:r>
            <a:endParaRPr lang="en-US" altLang="zh-CN" dirty="0"/>
          </a:p>
          <a:p>
            <a:endParaRPr lang="en-US" altLang="zh-CN" dirty="0"/>
          </a:p>
          <a:p>
            <a:r>
              <a:rPr lang="zh-CN" altLang="en-US" dirty="0"/>
              <a:t>客户关系 </a:t>
            </a:r>
            <a:r>
              <a:rPr lang="en-US" altLang="zh-CN" dirty="0"/>
              <a:t>– </a:t>
            </a:r>
            <a:r>
              <a:rPr lang="zh-CN" altLang="en-US" dirty="0"/>
              <a:t>品牌矩阵与营销</a:t>
            </a:r>
            <a:endParaRPr lang="en-US" altLang="zh-CN" dirty="0"/>
          </a:p>
          <a:p>
            <a:pPr lvl="1"/>
            <a:r>
              <a:rPr lang="zh-CN" altLang="en-US" dirty="0"/>
              <a:t>大量收购各国知名饮料品牌（尼日利亚</a:t>
            </a:r>
            <a:r>
              <a:rPr lang="en-US" altLang="zh-CN" dirty="0"/>
              <a:t>Chi</a:t>
            </a:r>
            <a:r>
              <a:rPr lang="zh-CN" altLang="en-US" dirty="0"/>
              <a:t>，收购汇源失败，约</a:t>
            </a:r>
            <a:r>
              <a:rPr lang="en-US" altLang="zh-CN" dirty="0"/>
              <a:t>500+</a:t>
            </a:r>
            <a:r>
              <a:rPr lang="zh-CN" altLang="en-US" dirty="0"/>
              <a:t>产品）</a:t>
            </a:r>
            <a:endParaRPr lang="en-US" altLang="zh-CN" dirty="0"/>
          </a:p>
          <a:p>
            <a:pPr lvl="1"/>
            <a:r>
              <a:rPr lang="zh-CN" altLang="en-US" dirty="0"/>
              <a:t>从</a:t>
            </a:r>
            <a:r>
              <a:rPr lang="en-US" altLang="zh-CN" dirty="0"/>
              <a:t>diet coke</a:t>
            </a:r>
            <a:r>
              <a:rPr lang="zh-CN" altLang="en-US" dirty="0"/>
              <a:t>到</a:t>
            </a:r>
            <a:r>
              <a:rPr lang="en-US" altLang="zh-CN" dirty="0"/>
              <a:t>zero</a:t>
            </a:r>
            <a:r>
              <a:rPr lang="zh-CN" altLang="en-US" dirty="0"/>
              <a:t>：配方基本不变，摆脱女性专属形象</a:t>
            </a:r>
            <a:endParaRPr lang="en-US" altLang="zh-CN" dirty="0"/>
          </a:p>
          <a:p>
            <a:pPr lvl="1"/>
            <a:r>
              <a:rPr lang="zh-CN" altLang="en-US" dirty="0"/>
              <a:t>外包装营销：与你的“女神</a:t>
            </a:r>
            <a:r>
              <a:rPr lang="en-US" altLang="zh-CN" dirty="0"/>
              <a:t>/</a:t>
            </a:r>
            <a:r>
              <a:rPr lang="zh-CN" altLang="en-US" dirty="0"/>
              <a:t>闺蜜”共享 </a:t>
            </a:r>
            <a:r>
              <a:rPr lang="en-US" altLang="zh-CN" dirty="0"/>
              <a:t>– </a:t>
            </a:r>
            <a:r>
              <a:rPr lang="zh-CN" altLang="en-US" dirty="0"/>
              <a:t>电视剧名台词 </a:t>
            </a:r>
            <a:r>
              <a:rPr lang="en-US" altLang="zh-CN" dirty="0"/>
              <a:t>– </a:t>
            </a:r>
            <a:r>
              <a:rPr lang="zh-CN" altLang="en-US" dirty="0"/>
              <a:t>小瓶、时尚罐与小罐</a:t>
            </a:r>
            <a:endParaRPr lang="en-US" altLang="zh-CN" dirty="0"/>
          </a:p>
          <a:p>
            <a:endParaRPr lang="en-US" altLang="zh-CN" dirty="0"/>
          </a:p>
          <a:p>
            <a:r>
              <a:rPr lang="zh-CN" altLang="en-US" dirty="0"/>
              <a:t>基础运营 </a:t>
            </a:r>
            <a:r>
              <a:rPr lang="en-US" altLang="zh-CN" dirty="0"/>
              <a:t>– </a:t>
            </a:r>
            <a:r>
              <a:rPr lang="zh-CN" altLang="en-US" dirty="0"/>
              <a:t>调节风险与收益</a:t>
            </a:r>
            <a:endParaRPr lang="en-US" altLang="zh-CN" dirty="0"/>
          </a:p>
          <a:p>
            <a:pPr lvl="1"/>
            <a:r>
              <a:rPr lang="zh-CN" altLang="en-US" dirty="0"/>
              <a:t>外包灌装 </a:t>
            </a:r>
            <a:r>
              <a:rPr lang="en-US" altLang="zh-CN" dirty="0"/>
              <a:t>– </a:t>
            </a:r>
            <a:r>
              <a:rPr lang="zh-CN" altLang="en-US" dirty="0"/>
              <a:t>收购灌装厂 </a:t>
            </a:r>
            <a:r>
              <a:rPr lang="en-US" altLang="zh-CN" dirty="0"/>
              <a:t>– </a:t>
            </a:r>
            <a:r>
              <a:rPr lang="zh-CN" altLang="en-US" dirty="0"/>
              <a:t>再次外包灌装（国内为太古和中粮）</a:t>
            </a:r>
            <a:endParaRPr lang="en-US" altLang="zh-CN" dirty="0"/>
          </a:p>
        </p:txBody>
      </p:sp>
      <p:pic>
        <p:nvPicPr>
          <p:cNvPr id="6" name="图片 5">
            <a:extLst>
              <a:ext uri="{FF2B5EF4-FFF2-40B4-BE49-F238E27FC236}">
                <a16:creationId xmlns:a16="http://schemas.microsoft.com/office/drawing/2014/main" id="{1E52F7CD-6337-0D12-3D60-816D0E498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 y="9947"/>
            <a:ext cx="5399314" cy="4049486"/>
          </a:xfrm>
          <a:prstGeom prst="rect">
            <a:avLst/>
          </a:prstGeom>
        </p:spPr>
      </p:pic>
      <p:pic>
        <p:nvPicPr>
          <p:cNvPr id="7" name="图片 6">
            <a:extLst>
              <a:ext uri="{FF2B5EF4-FFF2-40B4-BE49-F238E27FC236}">
                <a16:creationId xmlns:a16="http://schemas.microsoft.com/office/drawing/2014/main" id="{00D7F023-8765-D924-57A6-52736E7D0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5633" y="2659225"/>
            <a:ext cx="5598367" cy="4198775"/>
          </a:xfrm>
          <a:prstGeom prst="rect">
            <a:avLst/>
          </a:prstGeom>
        </p:spPr>
      </p:pic>
      <p:pic>
        <p:nvPicPr>
          <p:cNvPr id="5" name="图片 4">
            <a:extLst>
              <a:ext uri="{FF2B5EF4-FFF2-40B4-BE49-F238E27FC236}">
                <a16:creationId xmlns:a16="http://schemas.microsoft.com/office/drawing/2014/main" id="{713EA972-1BE5-CFCC-91EC-DA4B1FA3FE51}"/>
              </a:ext>
            </a:extLst>
          </p:cNvPr>
          <p:cNvPicPr>
            <a:picLocks noChangeAspect="1"/>
          </p:cNvPicPr>
          <p:nvPr/>
        </p:nvPicPr>
        <p:blipFill>
          <a:blip r:embed="rId4"/>
          <a:stretch>
            <a:fillRect/>
          </a:stretch>
        </p:blipFill>
        <p:spPr>
          <a:xfrm>
            <a:off x="110613" y="2168016"/>
            <a:ext cx="3904685" cy="4638368"/>
          </a:xfrm>
          <a:prstGeom prst="rect">
            <a:avLst/>
          </a:prstGeom>
        </p:spPr>
      </p:pic>
    </p:spTree>
    <p:extLst>
      <p:ext uri="{BB962C8B-B14F-4D97-AF65-F5344CB8AC3E}">
        <p14:creationId xmlns:p14="http://schemas.microsoft.com/office/powerpoint/2010/main" val="400610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B7A5E-9238-49ED-872F-3F8076068CB0}"/>
              </a:ext>
            </a:extLst>
          </p:cNvPr>
          <p:cNvSpPr>
            <a:spLocks noGrp="1"/>
          </p:cNvSpPr>
          <p:nvPr>
            <p:ph type="title"/>
          </p:nvPr>
        </p:nvSpPr>
        <p:spPr/>
        <p:txBody>
          <a:bodyPr/>
          <a:lstStyle/>
          <a:p>
            <a:r>
              <a:rPr lang="zh-CN" altLang="en-US" dirty="0"/>
              <a:t>开放的商业模式：系统性与外部伙伴合作</a:t>
            </a:r>
          </a:p>
        </p:txBody>
      </p:sp>
      <p:sp>
        <p:nvSpPr>
          <p:cNvPr id="3" name="内容占位符 2">
            <a:extLst>
              <a:ext uri="{FF2B5EF4-FFF2-40B4-BE49-F238E27FC236}">
                <a16:creationId xmlns:a16="http://schemas.microsoft.com/office/drawing/2014/main" id="{1EB6BFDE-FFA5-493E-8561-B8D76BBBB817}"/>
              </a:ext>
            </a:extLst>
          </p:cNvPr>
          <p:cNvSpPr>
            <a:spLocks noGrp="1"/>
          </p:cNvSpPr>
          <p:nvPr>
            <p:ph idx="1"/>
          </p:nvPr>
        </p:nvSpPr>
        <p:spPr>
          <a:xfrm>
            <a:off x="628650" y="2226470"/>
            <a:ext cx="7886700" cy="994173"/>
          </a:xfrm>
        </p:spPr>
        <p:txBody>
          <a:bodyPr>
            <a:normAutofit fontScale="77500" lnSpcReduction="20000"/>
          </a:bodyPr>
          <a:lstStyle/>
          <a:p>
            <a:r>
              <a:rPr lang="zh-CN" altLang="en-US" dirty="0"/>
              <a:t>企业的研发流程对外敞开</a:t>
            </a:r>
            <a:endParaRPr lang="en-US" altLang="zh-CN" dirty="0"/>
          </a:p>
          <a:p>
            <a:pPr lvl="1"/>
            <a:r>
              <a:rPr lang="zh-CN" altLang="en-US" dirty="0"/>
              <a:t>“由外到内”：将外部的理念、技术或知识产权引入内部</a:t>
            </a:r>
            <a:endParaRPr lang="en-US" altLang="zh-CN" dirty="0"/>
          </a:p>
          <a:p>
            <a:pPr lvl="1"/>
            <a:r>
              <a:rPr lang="zh-CN" altLang="en-US" dirty="0"/>
              <a:t>“由内到外”：将内部的知识产权或技术，特别是闲置资产向外出售</a:t>
            </a:r>
            <a:endParaRPr lang="en-US" altLang="zh-CN" dirty="0"/>
          </a:p>
        </p:txBody>
      </p:sp>
      <p:graphicFrame>
        <p:nvGraphicFramePr>
          <p:cNvPr id="4" name="表格 3">
            <a:extLst>
              <a:ext uri="{FF2B5EF4-FFF2-40B4-BE49-F238E27FC236}">
                <a16:creationId xmlns:a16="http://schemas.microsoft.com/office/drawing/2014/main" id="{9766A794-164C-448B-9C95-5B418A1A040E}"/>
              </a:ext>
            </a:extLst>
          </p:cNvPr>
          <p:cNvGraphicFramePr>
            <a:graphicFrameLocks noGrp="1"/>
          </p:cNvGraphicFramePr>
          <p:nvPr/>
        </p:nvGraphicFramePr>
        <p:xfrm>
          <a:off x="628650" y="3469563"/>
          <a:ext cx="8266872" cy="2606040"/>
        </p:xfrm>
        <a:graphic>
          <a:graphicData uri="http://schemas.openxmlformats.org/drawingml/2006/table">
            <a:tbl>
              <a:tblPr firstRow="1" bandRow="1">
                <a:tableStyleId>{5C22544A-7EE6-4342-B048-85BDC9FD1C3A}</a:tableStyleId>
              </a:tblPr>
              <a:tblGrid>
                <a:gridCol w="4036016">
                  <a:extLst>
                    <a:ext uri="{9D8B030D-6E8A-4147-A177-3AD203B41FA5}">
                      <a16:colId xmlns:a16="http://schemas.microsoft.com/office/drawing/2014/main" val="1767784675"/>
                    </a:ext>
                  </a:extLst>
                </a:gridCol>
                <a:gridCol w="4230856">
                  <a:extLst>
                    <a:ext uri="{9D8B030D-6E8A-4147-A177-3AD203B41FA5}">
                      <a16:colId xmlns:a16="http://schemas.microsoft.com/office/drawing/2014/main" val="1960699177"/>
                    </a:ext>
                  </a:extLst>
                </a:gridCol>
              </a:tblGrid>
              <a:tr h="0">
                <a:tc>
                  <a:txBody>
                    <a:bodyPr/>
                    <a:lstStyle/>
                    <a:p>
                      <a:r>
                        <a:rPr lang="zh-CN" altLang="en-US" sz="1800" dirty="0"/>
                        <a:t>封闭创新</a:t>
                      </a:r>
                    </a:p>
                  </a:txBody>
                  <a:tcPr marL="68580" marR="68580" marT="34290" marB="34290"/>
                </a:tc>
                <a:tc>
                  <a:txBody>
                    <a:bodyPr/>
                    <a:lstStyle/>
                    <a:p>
                      <a:r>
                        <a:rPr lang="zh-CN" altLang="en-US" sz="1800" dirty="0"/>
                        <a:t>开放创新</a:t>
                      </a:r>
                    </a:p>
                  </a:txBody>
                  <a:tcPr marL="68580" marR="68580" marT="34290" marB="34290"/>
                </a:tc>
                <a:extLst>
                  <a:ext uri="{0D108BD9-81ED-4DB2-BD59-A6C34878D82A}">
                    <a16:rowId xmlns:a16="http://schemas.microsoft.com/office/drawing/2014/main" val="3518968221"/>
                  </a:ext>
                </a:extLst>
              </a:tr>
              <a:tr h="278130">
                <a:tc>
                  <a:txBody>
                    <a:bodyPr/>
                    <a:lstStyle/>
                    <a:p>
                      <a:r>
                        <a:rPr lang="zh-CN" altLang="en-US" sz="1800" dirty="0"/>
                        <a:t>笼络领域内最聪明的人</a:t>
                      </a:r>
                    </a:p>
                  </a:txBody>
                  <a:tcPr marL="68580" marR="68580" marT="34290" marB="34290"/>
                </a:tc>
                <a:tc>
                  <a:txBody>
                    <a:bodyPr/>
                    <a:lstStyle/>
                    <a:p>
                      <a:r>
                        <a:rPr lang="zh-CN" altLang="en-US" sz="1800" dirty="0"/>
                        <a:t>与公司内外最聪明的人协作</a:t>
                      </a:r>
                    </a:p>
                  </a:txBody>
                  <a:tcPr marL="68580" marR="68580" marT="34290" marB="34290"/>
                </a:tc>
                <a:extLst>
                  <a:ext uri="{0D108BD9-81ED-4DB2-BD59-A6C34878D82A}">
                    <a16:rowId xmlns:a16="http://schemas.microsoft.com/office/drawing/2014/main" val="1047849699"/>
                  </a:ext>
                </a:extLst>
              </a:tr>
              <a:tr h="480060">
                <a:tc>
                  <a:txBody>
                    <a:bodyPr/>
                    <a:lstStyle/>
                    <a:p>
                      <a:r>
                        <a:rPr lang="zh-CN" altLang="en-US" sz="1800" dirty="0"/>
                        <a:t>自己发现需求、开发并完成整个活动，最终获益</a:t>
                      </a:r>
                    </a:p>
                  </a:txBody>
                  <a:tcPr marL="68580" marR="68580" marT="34290" marB="34290"/>
                </a:tc>
                <a:tc>
                  <a:txBody>
                    <a:bodyPr/>
                    <a:lstStyle/>
                    <a:p>
                      <a:r>
                        <a:rPr lang="zh-CN" altLang="en-US" sz="1800" dirty="0"/>
                        <a:t>引入外部的研发活动以获益；将内部的自主研发活动转出，从而获益</a:t>
                      </a:r>
                    </a:p>
                  </a:txBody>
                  <a:tcPr marL="68580" marR="68580" marT="34290" marB="34290"/>
                </a:tc>
                <a:extLst>
                  <a:ext uri="{0D108BD9-81ED-4DB2-BD59-A6C34878D82A}">
                    <a16:rowId xmlns:a16="http://schemas.microsoft.com/office/drawing/2014/main" val="2284920460"/>
                  </a:ext>
                </a:extLst>
              </a:tr>
              <a:tr h="278130">
                <a:tc>
                  <a:txBody>
                    <a:bodyPr/>
                    <a:lstStyle/>
                    <a:p>
                      <a:r>
                        <a:rPr lang="zh-CN" altLang="en-US" sz="1800" dirty="0"/>
                        <a:t>获胜条件：实践大多数最好的研发工作</a:t>
                      </a:r>
                    </a:p>
                  </a:txBody>
                  <a:tcPr marL="68580" marR="68580" marT="34290" marB="34290"/>
                </a:tc>
                <a:tc>
                  <a:txBody>
                    <a:bodyPr/>
                    <a:lstStyle/>
                    <a:p>
                      <a:r>
                        <a:rPr lang="zh-CN" altLang="en-US" sz="1800" dirty="0"/>
                        <a:t>尝试从非原创成果中获益</a:t>
                      </a:r>
                    </a:p>
                  </a:txBody>
                  <a:tcPr marL="68580" marR="68580" marT="34290" marB="34290"/>
                </a:tc>
                <a:extLst>
                  <a:ext uri="{0D108BD9-81ED-4DB2-BD59-A6C34878D82A}">
                    <a16:rowId xmlns:a16="http://schemas.microsoft.com/office/drawing/2014/main" val="1537349256"/>
                  </a:ext>
                </a:extLst>
              </a:tr>
              <a:tr h="278130">
                <a:tc>
                  <a:txBody>
                    <a:bodyPr/>
                    <a:lstStyle/>
                    <a:p>
                      <a:r>
                        <a:rPr lang="zh-CN" altLang="en-US" sz="1800" dirty="0"/>
                        <a:t>获胜条件：创造大多数最好的理念</a:t>
                      </a:r>
                    </a:p>
                  </a:txBody>
                  <a:tcPr marL="68580" marR="68580" marT="34290" marB="34290"/>
                </a:tc>
                <a:tc>
                  <a:txBody>
                    <a:bodyPr/>
                    <a:lstStyle/>
                    <a:p>
                      <a:r>
                        <a:rPr lang="zh-CN" altLang="en-US" sz="1800" dirty="0"/>
                        <a:t>结合来自内部和外部的理念</a:t>
                      </a:r>
                    </a:p>
                  </a:txBody>
                  <a:tcPr marL="68580" marR="68580" marT="34290" marB="34290"/>
                </a:tc>
                <a:extLst>
                  <a:ext uri="{0D108BD9-81ED-4DB2-BD59-A6C34878D82A}">
                    <a16:rowId xmlns:a16="http://schemas.microsoft.com/office/drawing/2014/main" val="2353418924"/>
                  </a:ext>
                </a:extLst>
              </a:tr>
              <a:tr h="278130">
                <a:tc>
                  <a:txBody>
                    <a:bodyPr/>
                    <a:lstStyle/>
                    <a:p>
                      <a:r>
                        <a:rPr lang="zh-CN" altLang="en-US" sz="1800" dirty="0"/>
                        <a:t>管控内部创新流程，防止外泄</a:t>
                      </a:r>
                    </a:p>
                  </a:txBody>
                  <a:tcPr marL="68580" marR="68580" marT="34290" marB="34290"/>
                </a:tc>
                <a:tc>
                  <a:txBody>
                    <a:bodyPr/>
                    <a:lstStyle/>
                    <a:p>
                      <a:r>
                        <a:rPr lang="zh-CN" altLang="en-US" sz="1800" dirty="0"/>
                        <a:t>出让创新以获益；为获益购买外部知识产权</a:t>
                      </a:r>
                    </a:p>
                  </a:txBody>
                  <a:tcPr marL="68580" marR="68580" marT="34290" marB="34290"/>
                </a:tc>
                <a:extLst>
                  <a:ext uri="{0D108BD9-81ED-4DB2-BD59-A6C34878D82A}">
                    <a16:rowId xmlns:a16="http://schemas.microsoft.com/office/drawing/2014/main" val="2836738376"/>
                  </a:ext>
                </a:extLst>
              </a:tr>
            </a:tbl>
          </a:graphicData>
        </a:graphic>
      </p:graphicFrame>
    </p:spTree>
    <p:extLst>
      <p:ext uri="{BB962C8B-B14F-4D97-AF65-F5344CB8AC3E}">
        <p14:creationId xmlns:p14="http://schemas.microsoft.com/office/powerpoint/2010/main" val="2671370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CAB94C-DECB-4334-AEAB-5F81CD4A885D}"/>
              </a:ext>
            </a:extLst>
          </p:cNvPr>
          <p:cNvSpPr>
            <a:spLocks noGrp="1"/>
          </p:cNvSpPr>
          <p:nvPr>
            <p:ph type="title"/>
          </p:nvPr>
        </p:nvSpPr>
        <p:spPr/>
        <p:txBody>
          <a:bodyPr/>
          <a:lstStyle/>
          <a:p>
            <a:r>
              <a:rPr lang="zh-CN" altLang="en-US" dirty="0"/>
              <a:t>由外到内与由内到外</a:t>
            </a:r>
          </a:p>
        </p:txBody>
      </p:sp>
      <p:sp>
        <p:nvSpPr>
          <p:cNvPr id="5" name="文本占位符 4">
            <a:extLst>
              <a:ext uri="{FF2B5EF4-FFF2-40B4-BE49-F238E27FC236}">
                <a16:creationId xmlns:a16="http://schemas.microsoft.com/office/drawing/2014/main" id="{96BEFE24-8E95-4574-BA52-542F2547E38D}"/>
              </a:ext>
            </a:extLst>
          </p:cNvPr>
          <p:cNvSpPr>
            <a:spLocks noGrp="1"/>
          </p:cNvSpPr>
          <p:nvPr>
            <p:ph type="body" idx="1"/>
          </p:nvPr>
        </p:nvSpPr>
        <p:spPr/>
        <p:txBody>
          <a:bodyPr/>
          <a:lstStyle/>
          <a:p>
            <a:r>
              <a:rPr lang="zh-CN" altLang="en-US" dirty="0"/>
              <a:t>宝洁</a:t>
            </a:r>
          </a:p>
        </p:txBody>
      </p:sp>
      <p:pic>
        <p:nvPicPr>
          <p:cNvPr id="10" name="内容占位符 9">
            <a:extLst>
              <a:ext uri="{FF2B5EF4-FFF2-40B4-BE49-F238E27FC236}">
                <a16:creationId xmlns:a16="http://schemas.microsoft.com/office/drawing/2014/main" id="{0EC5F6BF-D9B4-4EB5-8C8E-471E1BFF1D5C}"/>
              </a:ext>
            </a:extLst>
          </p:cNvPr>
          <p:cNvPicPr>
            <a:picLocks noGrp="1" noChangeAspect="1"/>
          </p:cNvPicPr>
          <p:nvPr>
            <p:ph sz="half" idx="2"/>
          </p:nvPr>
        </p:nvPicPr>
        <p:blipFill>
          <a:blip r:embed="rId2"/>
          <a:stretch>
            <a:fillRect/>
          </a:stretch>
        </p:blipFill>
        <p:spPr>
          <a:xfrm>
            <a:off x="496490" y="3213460"/>
            <a:ext cx="2872075" cy="3320474"/>
          </a:xfrm>
          <a:prstGeom prst="rect">
            <a:avLst/>
          </a:prstGeom>
        </p:spPr>
      </p:pic>
      <p:sp>
        <p:nvSpPr>
          <p:cNvPr id="7" name="文本占位符 6">
            <a:extLst>
              <a:ext uri="{FF2B5EF4-FFF2-40B4-BE49-F238E27FC236}">
                <a16:creationId xmlns:a16="http://schemas.microsoft.com/office/drawing/2014/main" id="{24E42EA7-381E-4D09-9F8D-CAA6D9E2BBA7}"/>
              </a:ext>
            </a:extLst>
          </p:cNvPr>
          <p:cNvSpPr>
            <a:spLocks noGrp="1"/>
          </p:cNvSpPr>
          <p:nvPr>
            <p:ph type="body" sz="quarter" idx="3"/>
          </p:nvPr>
        </p:nvSpPr>
        <p:spPr/>
        <p:txBody>
          <a:bodyPr/>
          <a:lstStyle/>
          <a:p>
            <a:r>
              <a:rPr lang="zh-CN" altLang="en-US" dirty="0"/>
              <a:t>葛兰素史克</a:t>
            </a:r>
          </a:p>
        </p:txBody>
      </p:sp>
      <p:pic>
        <p:nvPicPr>
          <p:cNvPr id="11" name="内容占位符 10">
            <a:extLst>
              <a:ext uri="{FF2B5EF4-FFF2-40B4-BE49-F238E27FC236}">
                <a16:creationId xmlns:a16="http://schemas.microsoft.com/office/drawing/2014/main" id="{96A29BD6-3CEF-4F25-B9C2-E79EEA61964A}"/>
              </a:ext>
            </a:extLst>
          </p:cNvPr>
          <p:cNvPicPr>
            <a:picLocks noGrp="1" noChangeAspect="1"/>
          </p:cNvPicPr>
          <p:nvPr>
            <p:ph sz="quarter" idx="4"/>
          </p:nvPr>
        </p:nvPicPr>
        <p:blipFill>
          <a:blip r:embed="rId3"/>
          <a:stretch>
            <a:fillRect/>
          </a:stretch>
        </p:blipFill>
        <p:spPr>
          <a:xfrm>
            <a:off x="5379864" y="3321421"/>
            <a:ext cx="3646497" cy="3212513"/>
          </a:xfrm>
          <a:prstGeom prst="rect">
            <a:avLst/>
          </a:prstGeom>
        </p:spPr>
      </p:pic>
      <p:sp>
        <p:nvSpPr>
          <p:cNvPr id="12" name="矩形 11">
            <a:extLst>
              <a:ext uri="{FF2B5EF4-FFF2-40B4-BE49-F238E27FC236}">
                <a16:creationId xmlns:a16="http://schemas.microsoft.com/office/drawing/2014/main" id="{58B1646E-4F0A-4A30-9845-157B32AFE9BA}"/>
              </a:ext>
            </a:extLst>
          </p:cNvPr>
          <p:cNvSpPr/>
          <p:nvPr/>
        </p:nvSpPr>
        <p:spPr>
          <a:xfrm>
            <a:off x="1382664" y="1459199"/>
            <a:ext cx="3246486" cy="203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帮宝适，世界上第一款一次性纸尿布，其</a:t>
            </a:r>
            <a:r>
              <a:rPr lang="zh-CN" altLang="en-US" b="1" dirty="0"/>
              <a:t>防漏涂层技术来自外部</a:t>
            </a:r>
            <a:endParaRPr lang="en-US" altLang="zh-CN" b="1" dirty="0"/>
          </a:p>
          <a:p>
            <a:pPr algn="ctr"/>
            <a:r>
              <a:rPr lang="en-US" altLang="zh-CN" dirty="0"/>
              <a:t>2.</a:t>
            </a:r>
            <a:r>
              <a:rPr lang="zh-CN" altLang="en-US" dirty="0"/>
              <a:t>与日本尤妮佳纸尿布常年竞争，在欧美引入其</a:t>
            </a:r>
            <a:r>
              <a:rPr lang="zh-CN" altLang="en-US" b="1" dirty="0"/>
              <a:t>日本市场热销</a:t>
            </a:r>
            <a:r>
              <a:rPr lang="zh-CN" altLang="en-US" dirty="0"/>
              <a:t>除尘器，年入两亿美元，合作用时</a:t>
            </a:r>
            <a:r>
              <a:rPr lang="en-US" altLang="zh-CN" dirty="0"/>
              <a:t>18</a:t>
            </a:r>
            <a:r>
              <a:rPr lang="zh-CN" altLang="en-US" dirty="0"/>
              <a:t>个月</a:t>
            </a:r>
          </a:p>
        </p:txBody>
      </p:sp>
      <p:sp>
        <p:nvSpPr>
          <p:cNvPr id="13" name="矩形 12">
            <a:extLst>
              <a:ext uri="{FF2B5EF4-FFF2-40B4-BE49-F238E27FC236}">
                <a16:creationId xmlns:a16="http://schemas.microsoft.com/office/drawing/2014/main" id="{A8BD5EC4-43E8-406B-BC2D-7256A2A00B38}"/>
              </a:ext>
            </a:extLst>
          </p:cNvPr>
          <p:cNvSpPr/>
          <p:nvPr/>
        </p:nvSpPr>
        <p:spPr>
          <a:xfrm>
            <a:off x="5515324" y="1459199"/>
            <a:ext cx="3511037" cy="203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推动艾滋病药物研制的专利池（</a:t>
            </a:r>
            <a:r>
              <a:rPr lang="en-US" altLang="zh-CN" dirty="0"/>
              <a:t>2010</a:t>
            </a:r>
            <a:r>
              <a:rPr lang="zh-CN" altLang="en-US" dirty="0"/>
              <a:t>年联合国下属卫生机构成立药品专利池）</a:t>
            </a:r>
            <a:endParaRPr lang="en-US" altLang="zh-CN" dirty="0"/>
          </a:p>
          <a:p>
            <a:pPr algn="ctr"/>
            <a:r>
              <a:rPr lang="en-US" altLang="zh-CN" dirty="0"/>
              <a:t>2.2017</a:t>
            </a:r>
            <a:r>
              <a:rPr lang="zh-CN" altLang="en-US" dirty="0"/>
              <a:t>年获批的全部抗癌药出售给诺华公司</a:t>
            </a:r>
            <a:endParaRPr lang="en-US" altLang="zh-CN" dirty="0"/>
          </a:p>
          <a:p>
            <a:pPr algn="ctr"/>
            <a:r>
              <a:rPr lang="en-US" altLang="zh-CN" dirty="0"/>
              <a:t>3.</a:t>
            </a:r>
            <a:r>
              <a:rPr lang="zh-CN" altLang="en-US" dirty="0"/>
              <a:t>停止在</a:t>
            </a:r>
            <a:r>
              <a:rPr lang="en-US" altLang="zh-CN" dirty="0"/>
              <a:t>50</a:t>
            </a:r>
            <a:r>
              <a:rPr lang="zh-CN" altLang="en-US" dirty="0"/>
              <a:t>个最不发达地区申请或主张专利（允许仿制）</a:t>
            </a:r>
          </a:p>
        </p:txBody>
      </p:sp>
    </p:spTree>
    <p:extLst>
      <p:ext uri="{BB962C8B-B14F-4D97-AF65-F5344CB8AC3E}">
        <p14:creationId xmlns:p14="http://schemas.microsoft.com/office/powerpoint/2010/main" val="284199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B4F9A-2CB4-4A3D-A503-A9D32A583E98}"/>
              </a:ext>
            </a:extLst>
          </p:cNvPr>
          <p:cNvSpPr>
            <a:spLocks noGrp="1"/>
          </p:cNvSpPr>
          <p:nvPr>
            <p:ph type="title"/>
          </p:nvPr>
        </p:nvSpPr>
        <p:spPr>
          <a:xfrm>
            <a:off x="208722" y="365127"/>
            <a:ext cx="8567530" cy="867326"/>
          </a:xfrm>
        </p:spPr>
        <p:txBody>
          <a:bodyPr>
            <a:normAutofit fontScale="90000"/>
          </a:bodyPr>
          <a:lstStyle/>
          <a:p>
            <a:r>
              <a:rPr lang="zh-CN" altLang="en-US" dirty="0"/>
              <a:t>大平台笼罩下如何发掘创新创业机遇？</a:t>
            </a:r>
          </a:p>
        </p:txBody>
      </p:sp>
      <p:sp>
        <p:nvSpPr>
          <p:cNvPr id="3" name="内容占位符 2">
            <a:extLst>
              <a:ext uri="{FF2B5EF4-FFF2-40B4-BE49-F238E27FC236}">
                <a16:creationId xmlns:a16="http://schemas.microsoft.com/office/drawing/2014/main" id="{C5A83788-4D4D-4AAF-9730-DE7D4FA0DE71}"/>
              </a:ext>
            </a:extLst>
          </p:cNvPr>
          <p:cNvSpPr>
            <a:spLocks noGrp="1"/>
          </p:cNvSpPr>
          <p:nvPr>
            <p:ph idx="1"/>
          </p:nvPr>
        </p:nvSpPr>
        <p:spPr>
          <a:xfrm>
            <a:off x="69574" y="1311964"/>
            <a:ext cx="4572000" cy="5456583"/>
          </a:xfrm>
        </p:spPr>
        <p:txBody>
          <a:bodyPr>
            <a:normAutofit lnSpcReduction="10000"/>
          </a:bodyPr>
          <a:lstStyle/>
          <a:p>
            <a:r>
              <a:rPr lang="en-US" altLang="zh-CN" dirty="0"/>
              <a:t>BATJ</a:t>
            </a:r>
            <a:r>
              <a:rPr lang="zh-CN" altLang="en-US" dirty="0"/>
              <a:t>，</a:t>
            </a:r>
            <a:r>
              <a:rPr lang="en-US" altLang="zh-CN" dirty="0"/>
              <a:t>TMDP</a:t>
            </a:r>
            <a:r>
              <a:rPr lang="zh-CN" altLang="en-US" dirty="0"/>
              <a:t>为代表的各领域平台的壮大成熟增大了后续的创新创业的难度</a:t>
            </a:r>
            <a:endParaRPr lang="en-US" altLang="zh-CN" dirty="0"/>
          </a:p>
          <a:p>
            <a:pPr lvl="1"/>
            <a:r>
              <a:rPr lang="zh-CN" altLang="en-US" dirty="0"/>
              <a:t>平台导流、补贴、跟进</a:t>
            </a:r>
            <a:endParaRPr lang="en-US" altLang="zh-CN" dirty="0"/>
          </a:p>
          <a:p>
            <a:pPr lvl="2"/>
            <a:r>
              <a:rPr lang="zh-CN" altLang="en-US" dirty="0"/>
              <a:t>以及属于先发者的额外技术、资金、社会关系优势</a:t>
            </a:r>
            <a:endParaRPr lang="en-US" altLang="zh-CN" dirty="0"/>
          </a:p>
          <a:p>
            <a:endParaRPr lang="en-US" altLang="zh-CN" sz="500" dirty="0"/>
          </a:p>
          <a:p>
            <a:r>
              <a:rPr lang="zh-CN" altLang="en-US" dirty="0"/>
              <a:t>机遇何在？</a:t>
            </a:r>
            <a:endParaRPr lang="en-US" altLang="zh-CN" dirty="0"/>
          </a:p>
          <a:p>
            <a:pPr lvl="1"/>
            <a:r>
              <a:rPr lang="zh-CN" altLang="en-US" dirty="0"/>
              <a:t>颠覆性的技术升级</a:t>
            </a:r>
            <a:endParaRPr lang="en-US" altLang="zh-CN" dirty="0"/>
          </a:p>
          <a:p>
            <a:pPr lvl="2"/>
            <a:r>
              <a:rPr lang="en-US" altLang="zh-CN" dirty="0"/>
              <a:t>5g</a:t>
            </a:r>
            <a:r>
              <a:rPr lang="zh-CN" altLang="en-US" dirty="0"/>
              <a:t>：全球一万多</a:t>
            </a:r>
            <a:r>
              <a:rPr lang="en-US" altLang="zh-CN" dirty="0"/>
              <a:t>5g 2b</a:t>
            </a:r>
            <a:r>
              <a:rPr lang="zh-CN" altLang="en-US" dirty="0"/>
              <a:t>项目，超一半在中国 </a:t>
            </a:r>
            <a:r>
              <a:rPr lang="en-US" altLang="zh-CN" dirty="0"/>
              <a:t>– 10ms + 4.6Gbps </a:t>
            </a:r>
            <a:r>
              <a:rPr lang="zh-CN" altLang="en-US" dirty="0"/>
              <a:t>（</a:t>
            </a:r>
            <a:r>
              <a:rPr lang="en-US" altLang="zh-CN" strike="sngStrike" dirty="0"/>
              <a:t>not Meta now</a:t>
            </a:r>
            <a:r>
              <a:rPr lang="zh-CN" altLang="en-US" dirty="0"/>
              <a:t>）</a:t>
            </a:r>
            <a:endParaRPr lang="en-US" altLang="zh-CN" dirty="0"/>
          </a:p>
          <a:p>
            <a:pPr lvl="1"/>
            <a:r>
              <a:rPr lang="zh-CN" altLang="en-US" dirty="0"/>
              <a:t>更多赛道（领域）的开拓</a:t>
            </a:r>
            <a:endParaRPr lang="en-US" altLang="zh-CN" dirty="0"/>
          </a:p>
          <a:p>
            <a:pPr lvl="2"/>
            <a:r>
              <a:rPr lang="zh-CN" altLang="en-US" dirty="0"/>
              <a:t>对传统领域的“降维”</a:t>
            </a:r>
            <a:endParaRPr lang="en-US" altLang="zh-CN" dirty="0"/>
          </a:p>
          <a:p>
            <a:pPr lvl="2"/>
            <a:r>
              <a:rPr lang="zh-CN" altLang="en-US" dirty="0"/>
              <a:t>次世代人群的消费习惯更迭</a:t>
            </a:r>
            <a:endParaRPr lang="en-US" altLang="zh-CN" dirty="0"/>
          </a:p>
          <a:p>
            <a:pPr lvl="2"/>
            <a:r>
              <a:rPr lang="zh-CN" altLang="en-US" b="1" dirty="0">
                <a:solidFill>
                  <a:srgbClr val="FF0000"/>
                </a:solidFill>
              </a:rPr>
              <a:t>进一步的、极致的客户细分</a:t>
            </a:r>
            <a:endParaRPr lang="en-US" altLang="zh-CN" b="1" dirty="0">
              <a:solidFill>
                <a:srgbClr val="FF0000"/>
              </a:solidFill>
            </a:endParaRPr>
          </a:p>
          <a:p>
            <a:pPr lvl="3"/>
            <a:r>
              <a:rPr lang="zh-CN" altLang="en-US" b="1" dirty="0">
                <a:solidFill>
                  <a:srgbClr val="FF0000"/>
                </a:solidFill>
              </a:rPr>
              <a:t>支撑原理：长尾商业模式</a:t>
            </a:r>
            <a:endParaRPr lang="en-US" altLang="zh-CN" b="1" dirty="0">
              <a:solidFill>
                <a:srgbClr val="FF0000"/>
              </a:solidFill>
            </a:endParaRPr>
          </a:p>
          <a:p>
            <a:pPr lvl="4"/>
            <a:endParaRPr lang="zh-CN" altLang="en-US" dirty="0"/>
          </a:p>
        </p:txBody>
      </p:sp>
      <p:pic>
        <p:nvPicPr>
          <p:cNvPr id="4" name="图片 3">
            <a:extLst>
              <a:ext uri="{FF2B5EF4-FFF2-40B4-BE49-F238E27FC236}">
                <a16:creationId xmlns:a16="http://schemas.microsoft.com/office/drawing/2014/main" id="{7C261041-B654-485E-906F-595CD7C6967C}"/>
              </a:ext>
            </a:extLst>
          </p:cNvPr>
          <p:cNvPicPr>
            <a:picLocks noChangeAspect="1"/>
          </p:cNvPicPr>
          <p:nvPr/>
        </p:nvPicPr>
        <p:blipFill>
          <a:blip r:embed="rId2"/>
          <a:stretch>
            <a:fillRect/>
          </a:stretch>
        </p:blipFill>
        <p:spPr>
          <a:xfrm>
            <a:off x="4732359" y="1825625"/>
            <a:ext cx="4202919" cy="4051816"/>
          </a:xfrm>
          <a:prstGeom prst="rect">
            <a:avLst/>
          </a:prstGeom>
        </p:spPr>
      </p:pic>
    </p:spTree>
    <p:extLst>
      <p:ext uri="{BB962C8B-B14F-4D97-AF65-F5344CB8AC3E}">
        <p14:creationId xmlns:p14="http://schemas.microsoft.com/office/powerpoint/2010/main" val="279981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AC0BD-37FD-4A32-8A77-0D34A83C6EA3}"/>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E7BEEA66-9318-4270-BF4A-82C1EF80F339}"/>
              </a:ext>
            </a:extLst>
          </p:cNvPr>
          <p:cNvPicPr>
            <a:picLocks noChangeAspect="1"/>
          </p:cNvPicPr>
          <p:nvPr/>
        </p:nvPicPr>
        <p:blipFill>
          <a:blip r:embed="rId2"/>
          <a:stretch>
            <a:fillRect/>
          </a:stretch>
        </p:blipFill>
        <p:spPr>
          <a:xfrm>
            <a:off x="492628" y="1083659"/>
            <a:ext cx="8158744" cy="4690682"/>
          </a:xfrm>
          <a:prstGeom prst="rect">
            <a:avLst/>
          </a:prstGeom>
        </p:spPr>
      </p:pic>
      <p:sp>
        <p:nvSpPr>
          <p:cNvPr id="5" name="矩形 4">
            <a:extLst>
              <a:ext uri="{FF2B5EF4-FFF2-40B4-BE49-F238E27FC236}">
                <a16:creationId xmlns:a16="http://schemas.microsoft.com/office/drawing/2014/main" id="{4E09CC69-784D-44D3-97FE-173FD708737C}"/>
              </a:ext>
            </a:extLst>
          </p:cNvPr>
          <p:cNvSpPr/>
          <p:nvPr/>
        </p:nvSpPr>
        <p:spPr>
          <a:xfrm>
            <a:off x="4164496" y="92196"/>
            <a:ext cx="4737627" cy="1895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1.2000</a:t>
            </a:r>
            <a:r>
              <a:rPr lang="zh-CN" altLang="en-US" dirty="0"/>
              <a:t>年成立，礼来制药的子公司</a:t>
            </a:r>
            <a:endParaRPr lang="en-US" altLang="zh-CN" dirty="0"/>
          </a:p>
          <a:p>
            <a:pPr algn="ctr"/>
            <a:r>
              <a:rPr lang="en-US" altLang="zh-CN" dirty="0"/>
              <a:t>2.</a:t>
            </a:r>
            <a:r>
              <a:rPr lang="zh-CN" altLang="en-US" dirty="0"/>
              <a:t>至</a:t>
            </a:r>
            <a:r>
              <a:rPr lang="en-US" altLang="zh-CN" dirty="0"/>
              <a:t>2019</a:t>
            </a:r>
            <a:r>
              <a:rPr lang="zh-CN" altLang="en-US" dirty="0"/>
              <a:t>年</a:t>
            </a:r>
            <a:r>
              <a:rPr lang="en-US" altLang="zh-CN" dirty="0"/>
              <a:t>5</a:t>
            </a:r>
            <a:r>
              <a:rPr lang="zh-CN" altLang="en-US" dirty="0"/>
              <a:t>月，已解决</a:t>
            </a:r>
            <a:r>
              <a:rPr lang="en-US" altLang="zh-CN" dirty="0"/>
              <a:t>2000</a:t>
            </a:r>
            <a:r>
              <a:rPr lang="zh-CN" altLang="en-US" dirty="0"/>
              <a:t>个科研难题，吸引</a:t>
            </a:r>
            <a:r>
              <a:rPr lang="en-US" altLang="zh-CN" dirty="0"/>
              <a:t>200</a:t>
            </a:r>
            <a:r>
              <a:rPr lang="zh-CN" altLang="en-US" dirty="0"/>
              <a:t>个国家</a:t>
            </a:r>
            <a:r>
              <a:rPr lang="en-US" altLang="zh-CN" dirty="0"/>
              <a:t>40</a:t>
            </a:r>
            <a:r>
              <a:rPr lang="zh-CN" altLang="en-US" dirty="0"/>
              <a:t>万接包方，提供</a:t>
            </a:r>
            <a:r>
              <a:rPr lang="en-US" altLang="zh-CN" dirty="0"/>
              <a:t>60000</a:t>
            </a:r>
            <a:r>
              <a:rPr lang="zh-CN" altLang="en-US" dirty="0"/>
              <a:t>个解决方案，总奖金</a:t>
            </a:r>
            <a:r>
              <a:rPr lang="en-US" altLang="zh-CN" dirty="0"/>
              <a:t>5000</a:t>
            </a:r>
            <a:r>
              <a:rPr lang="zh-CN" altLang="en-US" dirty="0"/>
              <a:t>万美元</a:t>
            </a:r>
            <a:endParaRPr lang="en-US" altLang="zh-CN" dirty="0"/>
          </a:p>
          <a:p>
            <a:pPr algn="ctr"/>
            <a:r>
              <a:rPr lang="en-US" altLang="zh-CN" b="1" i="1" dirty="0"/>
              <a:t>3.</a:t>
            </a:r>
            <a:r>
              <a:rPr lang="zh-CN" altLang="en-US" b="1" i="1" dirty="0"/>
              <a:t>知乎是怎么凉的？</a:t>
            </a:r>
            <a:endParaRPr lang="en-US" altLang="zh-CN" b="1" i="1" dirty="0"/>
          </a:p>
          <a:p>
            <a:pPr algn="ctr"/>
            <a:r>
              <a:rPr lang="zh-CN" altLang="en-US" b="1" i="1" dirty="0"/>
              <a:t>（贴吧之上，</a:t>
            </a:r>
            <a:r>
              <a:rPr lang="en-US" altLang="zh-CN" b="1" i="1" dirty="0"/>
              <a:t>IC</a:t>
            </a:r>
            <a:r>
              <a:rPr lang="zh-CN" altLang="en-US" b="1" i="1" dirty="0"/>
              <a:t>未满）</a:t>
            </a:r>
            <a:endParaRPr lang="en-US" altLang="zh-CN" sz="1350" b="1" i="1" dirty="0"/>
          </a:p>
        </p:txBody>
      </p:sp>
    </p:spTree>
    <p:extLst>
      <p:ext uri="{BB962C8B-B14F-4D97-AF65-F5344CB8AC3E}">
        <p14:creationId xmlns:p14="http://schemas.microsoft.com/office/powerpoint/2010/main" val="193534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down)">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34220-1F3E-498C-A3BE-33856DEF9597}"/>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D2F91E38-DA2E-4160-B234-7EC427E3E919}"/>
              </a:ext>
            </a:extLst>
          </p:cNvPr>
          <p:cNvPicPr>
            <a:picLocks noChangeAspect="1"/>
          </p:cNvPicPr>
          <p:nvPr/>
        </p:nvPicPr>
        <p:blipFill>
          <a:blip r:embed="rId2"/>
          <a:stretch>
            <a:fillRect/>
          </a:stretch>
        </p:blipFill>
        <p:spPr>
          <a:xfrm>
            <a:off x="1304325" y="858150"/>
            <a:ext cx="6535351" cy="5141701"/>
          </a:xfrm>
          <a:prstGeom prst="rect">
            <a:avLst/>
          </a:prstGeom>
        </p:spPr>
      </p:pic>
      <p:sp>
        <p:nvSpPr>
          <p:cNvPr id="3" name="内容占位符 2">
            <a:extLst>
              <a:ext uri="{FF2B5EF4-FFF2-40B4-BE49-F238E27FC236}">
                <a16:creationId xmlns:a16="http://schemas.microsoft.com/office/drawing/2014/main" id="{C875253C-A47B-465B-8858-0427D768FDA1}"/>
              </a:ext>
            </a:extLst>
          </p:cNvPr>
          <p:cNvSpPr>
            <a:spLocks noGrp="1"/>
          </p:cNvSpPr>
          <p:nvPr>
            <p:ph idx="1"/>
          </p:nvPr>
        </p:nvSpPr>
        <p:spPr>
          <a:xfrm>
            <a:off x="4303551" y="976520"/>
            <a:ext cx="4549637" cy="2780472"/>
          </a:xfrm>
          <a:solidFill>
            <a:schemeClr val="bg1"/>
          </a:solidFill>
        </p:spPr>
        <p:txBody>
          <a:bodyPr>
            <a:normAutofit fontScale="70000" lnSpcReduction="20000"/>
          </a:bodyPr>
          <a:lstStyle/>
          <a:p>
            <a:r>
              <a:rPr lang="zh-CN" altLang="en-US" dirty="0"/>
              <a:t>适用于拥有强势品牌、强大分销渠道与良好客户关系的大公司</a:t>
            </a:r>
            <a:endParaRPr lang="en-US" altLang="zh-CN" dirty="0"/>
          </a:p>
          <a:p>
            <a:pPr lvl="1"/>
            <a:r>
              <a:rPr lang="zh-CN" altLang="en-US" dirty="0"/>
              <a:t>进一步挖掘客户关系的价值</a:t>
            </a:r>
            <a:endParaRPr lang="en-US" altLang="zh-CN" dirty="0"/>
          </a:p>
          <a:p>
            <a:r>
              <a:rPr lang="zh-CN" altLang="en-US" dirty="0"/>
              <a:t>外部组织能提供有价值的见解、知识、专利、甚至现成的产品</a:t>
            </a:r>
            <a:endParaRPr lang="en-US" altLang="zh-CN" dirty="0"/>
          </a:p>
          <a:p>
            <a:r>
              <a:rPr lang="zh-CN" altLang="en-US" dirty="0"/>
              <a:t>要能有效获取外部特定资源，要有对外协作的专门业务</a:t>
            </a:r>
            <a:endParaRPr lang="en-US" altLang="zh-CN" dirty="0"/>
          </a:p>
          <a:p>
            <a:r>
              <a:rPr lang="zh-CN" altLang="en-US" dirty="0"/>
              <a:t>外来意味着成本，但可以缩短上市时间，提升内部开发效率</a:t>
            </a:r>
            <a:endParaRPr lang="en-US" altLang="zh-CN" dirty="0"/>
          </a:p>
          <a:p>
            <a:r>
              <a:rPr lang="zh-CN" altLang="en-US" i="1" dirty="0"/>
              <a:t>帮助企业实现跨越式发展（中国高铁）</a:t>
            </a:r>
          </a:p>
        </p:txBody>
      </p:sp>
    </p:spTree>
    <p:extLst>
      <p:ext uri="{BB962C8B-B14F-4D97-AF65-F5344CB8AC3E}">
        <p14:creationId xmlns:p14="http://schemas.microsoft.com/office/powerpoint/2010/main" val="4152896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6B7A0-AE0B-47E3-84D8-9DB14D0212D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8AC32CE-79F9-455C-9D33-2D18F673759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C6B4EB1-7092-40B7-940A-FAB3A7347933}"/>
              </a:ext>
            </a:extLst>
          </p:cNvPr>
          <p:cNvPicPr>
            <a:picLocks noChangeAspect="1"/>
          </p:cNvPicPr>
          <p:nvPr/>
        </p:nvPicPr>
        <p:blipFill>
          <a:blip r:embed="rId2"/>
          <a:stretch>
            <a:fillRect/>
          </a:stretch>
        </p:blipFill>
        <p:spPr>
          <a:xfrm>
            <a:off x="87637" y="1029045"/>
            <a:ext cx="8968726" cy="4785001"/>
          </a:xfrm>
          <a:prstGeom prst="rect">
            <a:avLst/>
          </a:prstGeom>
        </p:spPr>
      </p:pic>
      <p:sp>
        <p:nvSpPr>
          <p:cNvPr id="5" name="内容占位符 2">
            <a:extLst>
              <a:ext uri="{FF2B5EF4-FFF2-40B4-BE49-F238E27FC236}">
                <a16:creationId xmlns:a16="http://schemas.microsoft.com/office/drawing/2014/main" id="{DBEB1601-2E82-4E1E-A583-019D3D4C0A6C}"/>
              </a:ext>
            </a:extLst>
          </p:cNvPr>
          <p:cNvSpPr txBox="1">
            <a:spLocks/>
          </p:cNvSpPr>
          <p:nvPr/>
        </p:nvSpPr>
        <p:spPr>
          <a:xfrm>
            <a:off x="6530009" y="976520"/>
            <a:ext cx="2323179" cy="4785000"/>
          </a:xfrm>
          <a:prstGeom prst="rect">
            <a:avLst/>
          </a:prstGeom>
          <a:solidFill>
            <a:schemeClr val="bg1"/>
          </a:solidFill>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dirty="0"/>
              <a:t>以研发为核心的组织往往产生许多</a:t>
            </a:r>
            <a:r>
              <a:rPr lang="zh-CN" altLang="en-US" sz="2100" b="1" dirty="0"/>
              <a:t>内部无法实用化</a:t>
            </a:r>
            <a:r>
              <a:rPr lang="zh-CN" altLang="en-US" sz="2100" dirty="0"/>
              <a:t>的知识、技术、和智力资产</a:t>
            </a:r>
            <a:endParaRPr lang="en-US" altLang="zh-CN" sz="2100" dirty="0"/>
          </a:p>
          <a:p>
            <a:r>
              <a:rPr lang="zh-CN" altLang="en-US" sz="2100" dirty="0"/>
              <a:t>将闲置资产变现，增加收入</a:t>
            </a:r>
            <a:endParaRPr lang="en-US" altLang="zh-CN" sz="2100" dirty="0"/>
          </a:p>
          <a:p>
            <a:r>
              <a:rPr lang="zh-CN" altLang="en-US" sz="2100" dirty="0"/>
              <a:t>因战略或运营原因对内无价值的研发成果可能对其它行业意义重大</a:t>
            </a:r>
            <a:endParaRPr lang="en-US" altLang="zh-CN" sz="2100" dirty="0"/>
          </a:p>
          <a:p>
            <a:r>
              <a:rPr lang="zh-CN" altLang="en-US" sz="2100" i="1" dirty="0"/>
              <a:t>帮助企业聚焦核心战略，鼓励内部创新</a:t>
            </a:r>
            <a:endParaRPr lang="en-US" altLang="zh-CN" sz="2100" i="1" dirty="0"/>
          </a:p>
          <a:p>
            <a:pPr lvl="1"/>
            <a:r>
              <a:rPr lang="zh-CN" altLang="en-US" sz="1800" i="1" dirty="0"/>
              <a:t>“川崎模型”</a:t>
            </a:r>
          </a:p>
          <a:p>
            <a:pPr lvl="1"/>
            <a:r>
              <a:rPr lang="zh-CN" altLang="en-US" sz="1800" i="1" dirty="0"/>
              <a:t>军转民，航天科技，高校成果转化，农科扶贫</a:t>
            </a:r>
            <a:endParaRPr lang="en-US" altLang="zh-CN" sz="1800" i="1" dirty="0"/>
          </a:p>
        </p:txBody>
      </p:sp>
    </p:spTree>
    <p:extLst>
      <p:ext uri="{BB962C8B-B14F-4D97-AF65-F5344CB8AC3E}">
        <p14:creationId xmlns:p14="http://schemas.microsoft.com/office/powerpoint/2010/main" val="798358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8B8398-439D-492D-A637-91EBE34E7E13}"/>
              </a:ext>
            </a:extLst>
          </p:cNvPr>
          <p:cNvSpPr>
            <a:spLocks noGrp="1"/>
          </p:cNvSpPr>
          <p:nvPr>
            <p:ph type="title"/>
          </p:nvPr>
        </p:nvSpPr>
        <p:spPr>
          <a:xfrm>
            <a:off x="478319" y="275674"/>
            <a:ext cx="8187359" cy="1325563"/>
          </a:xfrm>
        </p:spPr>
        <p:txBody>
          <a:bodyPr/>
          <a:lstStyle/>
          <a:p>
            <a:r>
              <a:rPr lang="zh-CN" altLang="en-US" dirty="0"/>
              <a:t>开放的商业模式补充：格力电器</a:t>
            </a:r>
          </a:p>
        </p:txBody>
      </p:sp>
      <p:sp>
        <p:nvSpPr>
          <p:cNvPr id="3" name="内容占位符 2">
            <a:extLst>
              <a:ext uri="{FF2B5EF4-FFF2-40B4-BE49-F238E27FC236}">
                <a16:creationId xmlns:a16="http://schemas.microsoft.com/office/drawing/2014/main" id="{41F1607B-B388-4555-A7C6-5676FFD8ED19}"/>
              </a:ext>
            </a:extLst>
          </p:cNvPr>
          <p:cNvSpPr>
            <a:spLocks noGrp="1"/>
          </p:cNvSpPr>
          <p:nvPr>
            <p:ph idx="1"/>
          </p:nvPr>
        </p:nvSpPr>
        <p:spPr>
          <a:xfrm>
            <a:off x="84482" y="1815685"/>
            <a:ext cx="8975035" cy="4962801"/>
          </a:xfrm>
        </p:spPr>
        <p:txBody>
          <a:bodyPr>
            <a:normAutofit fontScale="77500" lnSpcReduction="20000"/>
          </a:bodyPr>
          <a:lstStyle/>
          <a:p>
            <a:r>
              <a:rPr lang="zh-CN" altLang="en-US" dirty="0"/>
              <a:t>由外到内</a:t>
            </a:r>
            <a:endParaRPr lang="en-US" altLang="zh-CN" dirty="0"/>
          </a:p>
          <a:p>
            <a:pPr lvl="1"/>
            <a:r>
              <a:rPr lang="en-US" altLang="zh-CN" dirty="0"/>
              <a:t>2014</a:t>
            </a:r>
            <a:r>
              <a:rPr lang="zh-CN" altLang="en-US" dirty="0"/>
              <a:t>年以前，国内高端中央空调机组主要靠引入并组装丹麦的丹佛斯磁悬浮压缩机</a:t>
            </a:r>
            <a:endParaRPr lang="en-US" altLang="zh-CN" dirty="0"/>
          </a:p>
          <a:p>
            <a:pPr lvl="1"/>
            <a:r>
              <a:rPr lang="en-US" altLang="zh-CN" dirty="0"/>
              <a:t>2014</a:t>
            </a:r>
            <a:r>
              <a:rPr lang="zh-CN" altLang="en-US" dirty="0"/>
              <a:t>年，格力研发四年的“磁悬浮变频离心式制冷压缩机及水冷机组”成功，开始宣传“核心科技”</a:t>
            </a:r>
            <a:endParaRPr lang="en-US" altLang="zh-CN" dirty="0"/>
          </a:p>
          <a:p>
            <a:pPr lvl="1"/>
            <a:r>
              <a:rPr lang="en-US" altLang="zh-CN" dirty="0"/>
              <a:t>2015</a:t>
            </a:r>
            <a:r>
              <a:rPr lang="zh-CN" altLang="en-US" dirty="0"/>
              <a:t>年</a:t>
            </a:r>
            <a:r>
              <a:rPr lang="en-US" altLang="zh-CN" dirty="0"/>
              <a:t>10</a:t>
            </a:r>
            <a:r>
              <a:rPr lang="zh-CN" altLang="en-US" dirty="0"/>
              <a:t>月中标</a:t>
            </a:r>
            <a:r>
              <a:rPr lang="en-US" altLang="zh-CN" dirty="0"/>
              <a:t>CAP1400</a:t>
            </a:r>
            <a:r>
              <a:rPr lang="zh-CN" altLang="en-US" dirty="0"/>
              <a:t>，</a:t>
            </a:r>
            <a:r>
              <a:rPr lang="en-US" altLang="zh-CN" dirty="0"/>
              <a:t>2016</a:t>
            </a:r>
            <a:r>
              <a:rPr lang="zh-CN" altLang="en-US" dirty="0"/>
              <a:t>年</a:t>
            </a:r>
            <a:r>
              <a:rPr lang="en-US" altLang="zh-CN" dirty="0"/>
              <a:t>3</a:t>
            </a:r>
            <a:r>
              <a:rPr lang="zh-CN" altLang="en-US" dirty="0"/>
              <a:t>月中标</a:t>
            </a:r>
            <a:r>
              <a:rPr lang="en-US" altLang="zh-CN" dirty="0"/>
              <a:t>CAP1000</a:t>
            </a:r>
            <a:r>
              <a:rPr lang="zh-CN" altLang="en-US" dirty="0"/>
              <a:t>，同时为核电站机组与核电站控制区提供制冷服务</a:t>
            </a:r>
            <a:endParaRPr lang="en-US" altLang="zh-CN" dirty="0"/>
          </a:p>
          <a:p>
            <a:endParaRPr lang="en-US" altLang="zh-CN" sz="225" dirty="0"/>
          </a:p>
          <a:p>
            <a:r>
              <a:rPr lang="zh-CN" altLang="en-US" dirty="0"/>
              <a:t>由内到外</a:t>
            </a:r>
            <a:endParaRPr lang="en-US" altLang="zh-CN" dirty="0"/>
          </a:p>
          <a:p>
            <a:pPr lvl="1"/>
            <a:r>
              <a:rPr lang="en-US" altLang="zh-CN" dirty="0"/>
              <a:t>2019</a:t>
            </a:r>
            <a:r>
              <a:rPr lang="zh-CN" altLang="en-US" dirty="0"/>
              <a:t>年</a:t>
            </a:r>
            <a:r>
              <a:rPr lang="en-US" altLang="zh-CN" dirty="0"/>
              <a:t>11</a:t>
            </a:r>
            <a:r>
              <a:rPr lang="zh-CN" altLang="en-US" dirty="0"/>
              <a:t>月向</a:t>
            </a:r>
            <a:r>
              <a:rPr lang="zh-CN" altLang="en-US" b="1" dirty="0"/>
              <a:t>丹麦知名水泵生产商</a:t>
            </a:r>
            <a:r>
              <a:rPr lang="zh-CN" altLang="en-US" dirty="0"/>
              <a:t>格兰富提供新型</a:t>
            </a:r>
            <a:r>
              <a:rPr lang="zh-CN" altLang="en-US" b="1" dirty="0"/>
              <a:t>无稀土</a:t>
            </a:r>
            <a:r>
              <a:rPr lang="zh-CN" altLang="en-US" dirty="0"/>
              <a:t>磁阻电机领域</a:t>
            </a:r>
            <a:r>
              <a:rPr lang="en-US" altLang="zh-CN" dirty="0"/>
              <a:t>3</a:t>
            </a:r>
            <a:r>
              <a:rPr lang="zh-CN" altLang="en-US" dirty="0"/>
              <a:t>个系列的专利技术</a:t>
            </a:r>
            <a:endParaRPr lang="en-US" altLang="zh-CN" dirty="0"/>
          </a:p>
          <a:p>
            <a:endParaRPr lang="en-US" altLang="zh-CN" sz="225" dirty="0"/>
          </a:p>
          <a:p>
            <a:r>
              <a:rPr lang="zh-CN" altLang="en-US" dirty="0"/>
              <a:t>连接器</a:t>
            </a:r>
            <a:endParaRPr lang="en-US" altLang="zh-CN" dirty="0"/>
          </a:p>
          <a:p>
            <a:pPr lvl="1"/>
            <a:r>
              <a:rPr lang="en-US" altLang="zh-CN" dirty="0"/>
              <a:t>1997</a:t>
            </a:r>
            <a:r>
              <a:rPr lang="zh-CN" altLang="en-US" dirty="0"/>
              <a:t>年开始设立格力科技进步奖，</a:t>
            </a:r>
            <a:r>
              <a:rPr lang="en-US" altLang="zh-CN" dirty="0"/>
              <a:t>2018</a:t>
            </a:r>
            <a:r>
              <a:rPr lang="zh-CN" altLang="en-US" dirty="0"/>
              <a:t>年总奖金</a:t>
            </a:r>
            <a:r>
              <a:rPr lang="en-US" altLang="zh-CN" dirty="0"/>
              <a:t>5000</a:t>
            </a:r>
            <a:r>
              <a:rPr lang="zh-CN" altLang="en-US" dirty="0"/>
              <a:t>万人民币</a:t>
            </a:r>
            <a:endParaRPr lang="en-US" altLang="zh-CN" dirty="0"/>
          </a:p>
          <a:p>
            <a:pPr lvl="1"/>
            <a:r>
              <a:rPr lang="zh-CN" altLang="en-US" dirty="0"/>
              <a:t>鼓励内部实现从宏观（核心技术、空调芯片）到微观（生产线环节优化）的研发攻关</a:t>
            </a:r>
            <a:endParaRPr lang="en-US" altLang="zh-CN" dirty="0"/>
          </a:p>
          <a:p>
            <a:pPr lvl="2"/>
            <a:r>
              <a:rPr lang="en-US" altLang="zh-CN" dirty="0"/>
              <a:t>3</a:t>
            </a:r>
            <a:r>
              <a:rPr lang="zh-CN" altLang="en-US" dirty="0"/>
              <a:t>乐</a:t>
            </a:r>
            <a:r>
              <a:rPr lang="en-US" altLang="zh-CN" dirty="0"/>
              <a:t>28</a:t>
            </a:r>
            <a:r>
              <a:rPr lang="zh-CN" altLang="en-US" dirty="0"/>
              <a:t>日，格力电器消息，国家知识产权局数据显示，截至</a:t>
            </a:r>
            <a:r>
              <a:rPr lang="en-US" altLang="zh-CN" dirty="0"/>
              <a:t>2021</a:t>
            </a:r>
            <a:r>
              <a:rPr lang="zh-CN" altLang="en-US" dirty="0"/>
              <a:t>年</a:t>
            </a:r>
            <a:r>
              <a:rPr lang="en-US" altLang="zh-CN" dirty="0"/>
              <a:t>3</a:t>
            </a:r>
            <a:r>
              <a:rPr lang="zh-CN" altLang="en-US" dirty="0"/>
              <a:t>月，珠海格力电器股份有限公司累计发明专利授权数量超过一万件。从现有数据来看，格力电器已经成为国内首家已授权发明专利过万的家电企业。</a:t>
            </a:r>
            <a:endParaRPr lang="en-US" altLang="zh-CN" dirty="0"/>
          </a:p>
          <a:p>
            <a:pPr lvl="1"/>
            <a:r>
              <a:rPr lang="zh-CN" altLang="en-US" dirty="0"/>
              <a:t>与国内</a:t>
            </a:r>
            <a:r>
              <a:rPr lang="en-US" altLang="zh-CN" dirty="0"/>
              <a:t>24</a:t>
            </a:r>
            <a:r>
              <a:rPr lang="zh-CN" altLang="en-US" dirty="0"/>
              <a:t>所高校建立“卓越人才伙伴”</a:t>
            </a:r>
          </a:p>
        </p:txBody>
      </p:sp>
    </p:spTree>
    <p:extLst>
      <p:ext uri="{BB962C8B-B14F-4D97-AF65-F5344CB8AC3E}">
        <p14:creationId xmlns:p14="http://schemas.microsoft.com/office/powerpoint/2010/main" val="1578464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86EB130F-0962-4110-A373-8ECAF1EEA238}"/>
              </a:ext>
            </a:extLst>
          </p:cNvPr>
          <p:cNvGraphicFramePr>
            <a:graphicFrameLocks noGrp="1"/>
          </p:cNvGraphicFramePr>
          <p:nvPr>
            <p:ph idx="1"/>
          </p:nvPr>
        </p:nvGraphicFramePr>
        <p:xfrm>
          <a:off x="109328" y="149086"/>
          <a:ext cx="8925342" cy="6639591"/>
        </p:xfrm>
        <a:graphic>
          <a:graphicData uri="http://schemas.openxmlformats.org/drawingml/2006/table">
            <a:tbl>
              <a:tblPr firstRow="1" bandRow="1">
                <a:tableStyleId>{5C22544A-7EE6-4342-B048-85BDC9FD1C3A}</a:tableStyleId>
              </a:tblPr>
              <a:tblGrid>
                <a:gridCol w="1053550">
                  <a:extLst>
                    <a:ext uri="{9D8B030D-6E8A-4147-A177-3AD203B41FA5}">
                      <a16:colId xmlns:a16="http://schemas.microsoft.com/office/drawing/2014/main" val="852580965"/>
                    </a:ext>
                  </a:extLst>
                </a:gridCol>
                <a:gridCol w="1630018">
                  <a:extLst>
                    <a:ext uri="{9D8B030D-6E8A-4147-A177-3AD203B41FA5}">
                      <a16:colId xmlns:a16="http://schemas.microsoft.com/office/drawing/2014/main" val="2781867499"/>
                    </a:ext>
                  </a:extLst>
                </a:gridCol>
                <a:gridCol w="1649895">
                  <a:extLst>
                    <a:ext uri="{9D8B030D-6E8A-4147-A177-3AD203B41FA5}">
                      <a16:colId xmlns:a16="http://schemas.microsoft.com/office/drawing/2014/main" val="4221278054"/>
                    </a:ext>
                  </a:extLst>
                </a:gridCol>
                <a:gridCol w="1616765">
                  <a:extLst>
                    <a:ext uri="{9D8B030D-6E8A-4147-A177-3AD203B41FA5}">
                      <a16:colId xmlns:a16="http://schemas.microsoft.com/office/drawing/2014/main" val="1611058411"/>
                    </a:ext>
                  </a:extLst>
                </a:gridCol>
                <a:gridCol w="1487557">
                  <a:extLst>
                    <a:ext uri="{9D8B030D-6E8A-4147-A177-3AD203B41FA5}">
                      <a16:colId xmlns:a16="http://schemas.microsoft.com/office/drawing/2014/main" val="2542013177"/>
                    </a:ext>
                  </a:extLst>
                </a:gridCol>
                <a:gridCol w="1487557">
                  <a:extLst>
                    <a:ext uri="{9D8B030D-6E8A-4147-A177-3AD203B41FA5}">
                      <a16:colId xmlns:a16="http://schemas.microsoft.com/office/drawing/2014/main" val="2444669933"/>
                    </a:ext>
                  </a:extLst>
                </a:gridCol>
              </a:tblGrid>
              <a:tr h="613764">
                <a:tc>
                  <a:txBody>
                    <a:bodyPr/>
                    <a:lstStyle/>
                    <a:p>
                      <a:endParaRPr lang="zh-CN" altLang="en-US" sz="1800" dirty="0"/>
                    </a:p>
                  </a:txBody>
                  <a:tcPr marL="68580" marR="68580" marT="34290" marB="34290"/>
                </a:tc>
                <a:tc>
                  <a:txBody>
                    <a:bodyPr/>
                    <a:lstStyle/>
                    <a:p>
                      <a:r>
                        <a:rPr lang="zh-CN" altLang="en-US" sz="1800" dirty="0"/>
                        <a:t>分拆商业模式</a:t>
                      </a:r>
                    </a:p>
                  </a:txBody>
                  <a:tcPr marL="68580" marR="68580" marT="34290" marB="34290"/>
                </a:tc>
                <a:tc>
                  <a:txBody>
                    <a:bodyPr/>
                    <a:lstStyle/>
                    <a:p>
                      <a:r>
                        <a:rPr lang="zh-CN" altLang="en-US" sz="1800" dirty="0"/>
                        <a:t>长尾商业模式</a:t>
                      </a:r>
                    </a:p>
                  </a:txBody>
                  <a:tcPr marL="68580" marR="68580" marT="34290" marB="34290"/>
                </a:tc>
                <a:tc>
                  <a:txBody>
                    <a:bodyPr/>
                    <a:lstStyle/>
                    <a:p>
                      <a:r>
                        <a:rPr lang="zh-CN" altLang="en-US" sz="1800" dirty="0"/>
                        <a:t>平台商业模式</a:t>
                      </a:r>
                    </a:p>
                  </a:txBody>
                  <a:tcPr marL="68580" marR="68580" marT="34290" marB="34290"/>
                </a:tc>
                <a:tc>
                  <a:txBody>
                    <a:bodyPr/>
                    <a:lstStyle/>
                    <a:p>
                      <a:r>
                        <a:rPr lang="zh-CN" altLang="en-US" sz="1800" dirty="0"/>
                        <a:t>免费商业模式</a:t>
                      </a:r>
                    </a:p>
                  </a:txBody>
                  <a:tcPr marL="68580" marR="68580" marT="34290" marB="34290"/>
                </a:tc>
                <a:tc>
                  <a:txBody>
                    <a:bodyPr/>
                    <a:lstStyle/>
                    <a:p>
                      <a:r>
                        <a:rPr lang="zh-CN" altLang="en-US" sz="1800" dirty="0"/>
                        <a:t>开放商业模式</a:t>
                      </a:r>
                    </a:p>
                  </a:txBody>
                  <a:tcPr marL="68580" marR="68580" marT="34290" marB="34290"/>
                </a:tc>
                <a:extLst>
                  <a:ext uri="{0D108BD9-81ED-4DB2-BD59-A6C34878D82A}">
                    <a16:rowId xmlns:a16="http://schemas.microsoft.com/office/drawing/2014/main" val="1864657361"/>
                  </a:ext>
                </a:extLst>
              </a:tr>
              <a:tr h="1159334">
                <a:tc>
                  <a:txBody>
                    <a:bodyPr/>
                    <a:lstStyle/>
                    <a:p>
                      <a:r>
                        <a:rPr lang="zh-CN" altLang="en-US" sz="1800" b="1" dirty="0"/>
                        <a:t>背景（之前）</a:t>
                      </a:r>
                    </a:p>
                  </a:txBody>
                  <a:tcPr marL="68580" marR="68580" marT="34290" marB="34290"/>
                </a:tc>
                <a:tc>
                  <a:txBody>
                    <a:bodyPr/>
                    <a:lstStyle/>
                    <a:p>
                      <a:r>
                        <a:rPr lang="zh-CN" altLang="en-US" sz="1800" dirty="0"/>
                        <a:t>基础设施管理、产品创新、客户关系管理混杂</a:t>
                      </a:r>
                    </a:p>
                  </a:txBody>
                  <a:tcPr marL="68580" marR="68580" marT="34290" marB="34290"/>
                </a:tc>
                <a:tc>
                  <a:txBody>
                    <a:bodyPr/>
                    <a:lstStyle/>
                    <a:p>
                      <a:r>
                        <a:rPr lang="zh-CN" altLang="en-US" sz="1800" dirty="0"/>
                        <a:t>价值主张只针对最能产生利润的客户</a:t>
                      </a:r>
                    </a:p>
                  </a:txBody>
                  <a:tcPr marL="68580" marR="68580" marT="34290" marB="34290"/>
                </a:tc>
                <a:tc>
                  <a:txBody>
                    <a:bodyPr/>
                    <a:lstStyle/>
                    <a:p>
                      <a:r>
                        <a:rPr lang="zh-CN" altLang="en-US" sz="1800" dirty="0"/>
                        <a:t>一个价值主张只针对一个客户群体</a:t>
                      </a:r>
                    </a:p>
                  </a:txBody>
                  <a:tcPr marL="68580" marR="68580" marT="34290" marB="34290"/>
                </a:tc>
                <a:tc>
                  <a:txBody>
                    <a:bodyPr/>
                    <a:lstStyle/>
                    <a:p>
                      <a:r>
                        <a:rPr lang="zh-CN" altLang="en-US" sz="1800" dirty="0"/>
                        <a:t>只向付费客户提供高价值、高成本的价值主张</a:t>
                      </a:r>
                    </a:p>
                  </a:txBody>
                  <a:tcPr marL="68580" marR="68580" marT="34290" marB="34290"/>
                </a:tc>
                <a:tc>
                  <a:txBody>
                    <a:bodyPr/>
                    <a:lstStyle/>
                    <a:p>
                      <a:r>
                        <a:rPr lang="zh-CN" altLang="en-US" sz="1800" dirty="0"/>
                        <a:t>研发资源和关键活动都聚焦于企业内部</a:t>
                      </a:r>
                    </a:p>
                  </a:txBody>
                  <a:tcPr marL="68580" marR="68580" marT="34290" marB="34290"/>
                </a:tc>
                <a:extLst>
                  <a:ext uri="{0D108BD9-81ED-4DB2-BD59-A6C34878D82A}">
                    <a16:rowId xmlns:a16="http://schemas.microsoft.com/office/drawing/2014/main" val="291840738"/>
                  </a:ext>
                </a:extLst>
              </a:tr>
              <a:tr h="1139998">
                <a:tc>
                  <a:txBody>
                    <a:bodyPr/>
                    <a:lstStyle/>
                    <a:p>
                      <a:r>
                        <a:rPr lang="zh-CN" altLang="en-US" sz="1800" b="1" dirty="0"/>
                        <a:t>挑战</a:t>
                      </a:r>
                    </a:p>
                  </a:txBody>
                  <a:tcPr marL="68580" marR="68580" marT="34290" marB="34290"/>
                </a:tc>
                <a:tc>
                  <a:txBody>
                    <a:bodyPr/>
                    <a:lstStyle/>
                    <a:p>
                      <a:r>
                        <a:rPr lang="zh-CN" altLang="en-US" sz="1800" dirty="0"/>
                        <a:t>高成本、相互冲突的组织文化共存导致内耗</a:t>
                      </a:r>
                    </a:p>
                  </a:txBody>
                  <a:tcPr marL="68580" marR="68580" marT="34290" marB="34290"/>
                </a:tc>
                <a:tc>
                  <a:txBody>
                    <a:bodyPr/>
                    <a:lstStyle/>
                    <a:p>
                      <a:r>
                        <a:rPr lang="zh-CN" altLang="en-US" sz="1800" dirty="0"/>
                        <a:t>针对利润较小群体设置的不同价值主张，其成本过高</a:t>
                      </a:r>
                    </a:p>
                  </a:txBody>
                  <a:tcPr marL="68580" marR="68580" marT="34290" marB="34290"/>
                </a:tc>
                <a:tc>
                  <a:txBody>
                    <a:bodyPr/>
                    <a:lstStyle/>
                    <a:p>
                      <a:r>
                        <a:rPr lang="zh-CN" altLang="en-US" sz="1800" dirty="0"/>
                        <a:t>企业无法获得潜在新客户，而新客户对既有客户感兴趣</a:t>
                      </a:r>
                    </a:p>
                  </a:txBody>
                  <a:tcPr marL="68580" marR="68580" marT="34290" marB="34290"/>
                </a:tc>
                <a:tc>
                  <a:txBody>
                    <a:bodyPr/>
                    <a:lstStyle/>
                    <a:p>
                      <a:r>
                        <a:rPr lang="zh-CN" altLang="en-US" sz="1800" dirty="0"/>
                        <a:t>高价格让客户望而却步</a:t>
                      </a:r>
                    </a:p>
                  </a:txBody>
                  <a:tcPr marL="68580" marR="68580" marT="34290" marB="34290"/>
                </a:tc>
                <a:tc>
                  <a:txBody>
                    <a:bodyPr/>
                    <a:lstStyle/>
                    <a:p>
                      <a:r>
                        <a:rPr lang="zh-CN" altLang="en-US" sz="1800" dirty="0"/>
                        <a:t>研发成本高，效率低</a:t>
                      </a:r>
                    </a:p>
                  </a:txBody>
                  <a:tcPr marL="68580" marR="68580" marT="34290" marB="34290"/>
                </a:tc>
                <a:extLst>
                  <a:ext uri="{0D108BD9-81ED-4DB2-BD59-A6C34878D82A}">
                    <a16:rowId xmlns:a16="http://schemas.microsoft.com/office/drawing/2014/main" val="3791989536"/>
                  </a:ext>
                </a:extLst>
              </a:tr>
              <a:tr h="1408233">
                <a:tc>
                  <a:txBody>
                    <a:bodyPr/>
                    <a:lstStyle/>
                    <a:p>
                      <a:r>
                        <a:rPr lang="zh-CN" altLang="en-US" sz="1800" b="1" dirty="0"/>
                        <a:t>解决方案</a:t>
                      </a:r>
                    </a:p>
                  </a:txBody>
                  <a:tcPr marL="68580" marR="68580" marT="34290" marB="34290"/>
                </a:tc>
                <a:tc>
                  <a:txBody>
                    <a:bodyPr/>
                    <a:lstStyle/>
                    <a:p>
                      <a:r>
                        <a:rPr lang="zh-CN" altLang="en-US" sz="1800" dirty="0"/>
                        <a:t>分拆为独立且互补的三部分</a:t>
                      </a:r>
                    </a:p>
                  </a:txBody>
                  <a:tcPr marL="68580" marR="68580" marT="34290" marB="34290"/>
                </a:tc>
                <a:tc>
                  <a:txBody>
                    <a:bodyPr/>
                    <a:lstStyle/>
                    <a:p>
                      <a:r>
                        <a:rPr lang="zh-CN" altLang="en-US" sz="1800" dirty="0"/>
                        <a:t>从小众客户群体中获得附加价值主张，总体上盈利</a:t>
                      </a:r>
                    </a:p>
                  </a:txBody>
                  <a:tcPr marL="68580" marR="68580" marT="34290" marB="34290"/>
                </a:tc>
                <a:tc>
                  <a:txBody>
                    <a:bodyPr/>
                    <a:lstStyle/>
                    <a:p>
                      <a:r>
                        <a:rPr lang="zh-CN" altLang="en-US" sz="1800" dirty="0"/>
                        <a:t>新价值主张：一家企业的既有客户群体能够让人“获得”</a:t>
                      </a:r>
                    </a:p>
                  </a:txBody>
                  <a:tcPr marL="68580" marR="68580" marT="34290" marB="34290"/>
                </a:tc>
                <a:tc>
                  <a:txBody>
                    <a:bodyPr/>
                    <a:lstStyle/>
                    <a:p>
                      <a:r>
                        <a:rPr lang="zh-CN" altLang="en-US" sz="1800" dirty="0"/>
                        <a:t>向各类收益流的客户群提供不同的价值主张，一类免费</a:t>
                      </a:r>
                    </a:p>
                  </a:txBody>
                  <a:tcPr marL="68580" marR="68580" marT="34290" marB="34290"/>
                </a:tc>
                <a:tc>
                  <a:txBody>
                    <a:bodyPr/>
                    <a:lstStyle/>
                    <a:p>
                      <a:r>
                        <a:rPr lang="zh-CN" altLang="en-US" sz="1800" dirty="0"/>
                        <a:t>内部研发因外部合作而激活，内部研发转为外部价值主张</a:t>
                      </a:r>
                    </a:p>
                  </a:txBody>
                  <a:tcPr marL="68580" marR="68580" marT="34290" marB="34290"/>
                </a:tc>
                <a:extLst>
                  <a:ext uri="{0D108BD9-81ED-4DB2-BD59-A6C34878D82A}">
                    <a16:rowId xmlns:a16="http://schemas.microsoft.com/office/drawing/2014/main" val="629526550"/>
                  </a:ext>
                </a:extLst>
              </a:tr>
              <a:tr h="2250471">
                <a:tc>
                  <a:txBody>
                    <a:bodyPr/>
                    <a:lstStyle/>
                    <a:p>
                      <a:r>
                        <a:rPr lang="zh-CN" altLang="en-US" sz="1800" b="1" dirty="0"/>
                        <a:t>理论依据</a:t>
                      </a:r>
                    </a:p>
                  </a:txBody>
                  <a:tcPr marL="68580" marR="68580" marT="34290" marB="34290"/>
                </a:tc>
                <a:tc>
                  <a:txBody>
                    <a:bodyPr/>
                    <a:lstStyle/>
                    <a:p>
                      <a:r>
                        <a:rPr lang="zh-CN" altLang="en-US" sz="1800" dirty="0"/>
                        <a:t>信息技术与管理工具的改善使得</a:t>
                      </a:r>
                      <a:r>
                        <a:rPr lang="zh-CN" altLang="en-US" sz="1800" b="1" dirty="0">
                          <a:solidFill>
                            <a:srgbClr val="00B0F0"/>
                          </a:solidFill>
                        </a:rPr>
                        <a:t>不同企业独立但协作的商业模式能够降低运营成本</a:t>
                      </a:r>
                    </a:p>
                  </a:txBody>
                  <a:tcPr marL="68580" marR="68580" marT="34290" marB="34290"/>
                </a:tc>
                <a:tc>
                  <a:txBody>
                    <a:bodyPr/>
                    <a:lstStyle/>
                    <a:p>
                      <a:r>
                        <a:rPr lang="zh-CN" altLang="en-US" sz="1800" dirty="0"/>
                        <a:t>信息技术与运营管理方法的改善令</a:t>
                      </a:r>
                      <a:r>
                        <a:rPr lang="zh-CN" altLang="en-US" sz="1800" b="1" dirty="0">
                          <a:solidFill>
                            <a:srgbClr val="00B0F0"/>
                          </a:solidFill>
                        </a:rPr>
                        <a:t>定制化价值主张可以面向大量新客户，且成本低</a:t>
                      </a:r>
                    </a:p>
                  </a:txBody>
                  <a:tcPr marL="68580" marR="68580" marT="34290" marB="34290"/>
                </a:tc>
                <a:tc>
                  <a:txBody>
                    <a:bodyPr/>
                    <a:lstStyle/>
                    <a:p>
                      <a:r>
                        <a:rPr lang="zh-CN" altLang="en-US" sz="1800" b="1" dirty="0">
                          <a:solidFill>
                            <a:srgbClr val="00B0F0"/>
                          </a:solidFill>
                        </a:rPr>
                        <a:t>以平台方式沟通两个或多个客户群体，增加收益来源</a:t>
                      </a:r>
                    </a:p>
                  </a:txBody>
                  <a:tcPr marL="68580" marR="68580" marT="34290" marB="34290"/>
                </a:tc>
                <a:tc>
                  <a:txBody>
                    <a:bodyPr/>
                    <a:lstStyle/>
                    <a:p>
                      <a:r>
                        <a:rPr lang="zh-CN" altLang="en-US" sz="1800" b="1" dirty="0">
                          <a:solidFill>
                            <a:srgbClr val="00B0F0"/>
                          </a:solidFill>
                        </a:rPr>
                        <a:t>用付费客户群体来补贴免费客户群体，从而吸引最大数量的用户</a:t>
                      </a:r>
                    </a:p>
                  </a:txBody>
                  <a:tcPr marL="68580" marR="68580" marT="34290" marB="34290"/>
                </a:tc>
                <a:tc>
                  <a:txBody>
                    <a:bodyPr/>
                    <a:lstStyle/>
                    <a:p>
                      <a:r>
                        <a:rPr lang="zh-CN" altLang="en-US" sz="1800" b="1" dirty="0">
                          <a:solidFill>
                            <a:srgbClr val="00B0F0"/>
                          </a:solidFill>
                        </a:rPr>
                        <a:t>外部渠道的研发成果可能成本更低，缩短上市时间；未利用的成果可从外部得收益</a:t>
                      </a:r>
                    </a:p>
                  </a:txBody>
                  <a:tcPr marL="68580" marR="68580" marT="34290" marB="34290"/>
                </a:tc>
                <a:extLst>
                  <a:ext uri="{0D108BD9-81ED-4DB2-BD59-A6C34878D82A}">
                    <a16:rowId xmlns:a16="http://schemas.microsoft.com/office/drawing/2014/main" val="3999509621"/>
                  </a:ext>
                </a:extLst>
              </a:tr>
            </a:tbl>
          </a:graphicData>
        </a:graphic>
      </p:graphicFrame>
      <p:sp>
        <p:nvSpPr>
          <p:cNvPr id="3" name="矩形 2">
            <a:extLst>
              <a:ext uri="{FF2B5EF4-FFF2-40B4-BE49-F238E27FC236}">
                <a16:creationId xmlns:a16="http://schemas.microsoft.com/office/drawing/2014/main" id="{6E01E79B-88B6-48A5-96C1-FE61CEE07A98}"/>
              </a:ext>
            </a:extLst>
          </p:cNvPr>
          <p:cNvSpPr/>
          <p:nvPr/>
        </p:nvSpPr>
        <p:spPr>
          <a:xfrm>
            <a:off x="2751896" y="1883180"/>
            <a:ext cx="6282774" cy="12638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BE50A5DF-E5BB-4E6E-A378-EA3BA1009FF1}"/>
              </a:ext>
            </a:extLst>
          </p:cNvPr>
          <p:cNvSpPr/>
          <p:nvPr/>
        </p:nvSpPr>
        <p:spPr>
          <a:xfrm>
            <a:off x="1152939" y="3147023"/>
            <a:ext cx="1600200" cy="12950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64AD4EA0-16D7-42A0-BEFD-4E9C751D3173}"/>
              </a:ext>
            </a:extLst>
          </p:cNvPr>
          <p:cNvSpPr/>
          <p:nvPr/>
        </p:nvSpPr>
        <p:spPr>
          <a:xfrm>
            <a:off x="6035537" y="2494722"/>
            <a:ext cx="3108463" cy="691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四种类型都依赖于互联网构成的平台</a:t>
            </a:r>
          </a:p>
        </p:txBody>
      </p:sp>
      <p:sp>
        <p:nvSpPr>
          <p:cNvPr id="7" name="矩形 6">
            <a:extLst>
              <a:ext uri="{FF2B5EF4-FFF2-40B4-BE49-F238E27FC236}">
                <a16:creationId xmlns:a16="http://schemas.microsoft.com/office/drawing/2014/main" id="{856D3F38-E854-478E-A8AC-14B073ACF6A4}"/>
              </a:ext>
            </a:extLst>
          </p:cNvPr>
          <p:cNvSpPr/>
          <p:nvPr/>
        </p:nvSpPr>
        <p:spPr>
          <a:xfrm>
            <a:off x="685801" y="6397508"/>
            <a:ext cx="5941116" cy="31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所有类型都依赖于信息技术的进步以及管理工具的改善</a:t>
            </a:r>
          </a:p>
        </p:txBody>
      </p:sp>
      <p:sp>
        <p:nvSpPr>
          <p:cNvPr id="8" name="矩形 7">
            <a:extLst>
              <a:ext uri="{FF2B5EF4-FFF2-40B4-BE49-F238E27FC236}">
                <a16:creationId xmlns:a16="http://schemas.microsoft.com/office/drawing/2014/main" id="{320C2D07-A342-470A-A242-A1D3D0DFA88C}"/>
              </a:ext>
            </a:extLst>
          </p:cNvPr>
          <p:cNvSpPr/>
          <p:nvPr/>
        </p:nvSpPr>
        <p:spPr>
          <a:xfrm>
            <a:off x="4424155" y="79068"/>
            <a:ext cx="1562928" cy="5665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b="1" dirty="0">
                <a:solidFill>
                  <a:schemeClr val="tx1"/>
                </a:solidFill>
              </a:rPr>
              <a:t>当前技术背景下的主流</a:t>
            </a:r>
          </a:p>
        </p:txBody>
      </p:sp>
      <p:sp>
        <p:nvSpPr>
          <p:cNvPr id="9" name="矩形 8">
            <a:extLst>
              <a:ext uri="{FF2B5EF4-FFF2-40B4-BE49-F238E27FC236}">
                <a16:creationId xmlns:a16="http://schemas.microsoft.com/office/drawing/2014/main" id="{BB0F28A0-82E3-40BF-B0AD-975ED7534D13}"/>
              </a:ext>
            </a:extLst>
          </p:cNvPr>
          <p:cNvSpPr/>
          <p:nvPr/>
        </p:nvSpPr>
        <p:spPr>
          <a:xfrm>
            <a:off x="6124989" y="60284"/>
            <a:ext cx="1339298" cy="56653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b="1" dirty="0">
                <a:solidFill>
                  <a:schemeClr val="tx1"/>
                </a:solidFill>
              </a:rPr>
              <a:t>平台多收益流的平衡</a:t>
            </a:r>
          </a:p>
        </p:txBody>
      </p:sp>
      <p:sp>
        <p:nvSpPr>
          <p:cNvPr id="10" name="矩形 9">
            <a:extLst>
              <a:ext uri="{FF2B5EF4-FFF2-40B4-BE49-F238E27FC236}">
                <a16:creationId xmlns:a16="http://schemas.microsoft.com/office/drawing/2014/main" id="{B66170E3-92CA-45FF-9B91-0CD83C4B9F32}"/>
              </a:ext>
            </a:extLst>
          </p:cNvPr>
          <p:cNvSpPr/>
          <p:nvPr/>
        </p:nvSpPr>
        <p:spPr>
          <a:xfrm>
            <a:off x="2862470" y="79068"/>
            <a:ext cx="1452355" cy="73484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b="1" dirty="0">
                <a:solidFill>
                  <a:schemeClr val="tx1"/>
                </a:solidFill>
              </a:rPr>
              <a:t>依赖平台的连接，持续创新的保障</a:t>
            </a:r>
          </a:p>
        </p:txBody>
      </p:sp>
    </p:spTree>
    <p:extLst>
      <p:ext uri="{BB962C8B-B14F-4D97-AF65-F5344CB8AC3E}">
        <p14:creationId xmlns:p14="http://schemas.microsoft.com/office/powerpoint/2010/main" val="327434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37270-A3F6-4ADE-9943-408B47FA905C}"/>
              </a:ext>
            </a:extLst>
          </p:cNvPr>
          <p:cNvSpPr>
            <a:spLocks noGrp="1"/>
          </p:cNvSpPr>
          <p:nvPr>
            <p:ph type="title"/>
          </p:nvPr>
        </p:nvSpPr>
        <p:spPr/>
        <p:txBody>
          <a:bodyPr/>
          <a:lstStyle/>
          <a:p>
            <a:r>
              <a:rPr lang="zh-CN" altLang="en-US" dirty="0"/>
              <a:t>典型商业模式分类</a:t>
            </a:r>
          </a:p>
        </p:txBody>
      </p:sp>
      <p:sp>
        <p:nvSpPr>
          <p:cNvPr id="3" name="内容占位符 2">
            <a:extLst>
              <a:ext uri="{FF2B5EF4-FFF2-40B4-BE49-F238E27FC236}">
                <a16:creationId xmlns:a16="http://schemas.microsoft.com/office/drawing/2014/main" id="{4A9031FC-8BD0-4DA2-89A3-5C524139F6DA}"/>
              </a:ext>
            </a:extLst>
          </p:cNvPr>
          <p:cNvSpPr>
            <a:spLocks noGrp="1"/>
          </p:cNvSpPr>
          <p:nvPr>
            <p:ph idx="1"/>
          </p:nvPr>
        </p:nvSpPr>
        <p:spPr/>
        <p:txBody>
          <a:bodyPr>
            <a:normAutofit/>
          </a:bodyPr>
          <a:lstStyle/>
          <a:p>
            <a:r>
              <a:rPr lang="zh-CN" altLang="en-US" dirty="0"/>
              <a:t>“（讨论）建筑风格的意义在于捕获建筑设计的理念，将其作为典型的、可重复使用的描述”</a:t>
            </a:r>
            <a:endParaRPr lang="en-US" altLang="zh-CN" dirty="0"/>
          </a:p>
          <a:p>
            <a:endParaRPr lang="en-US" altLang="zh-CN" dirty="0"/>
          </a:p>
          <a:p>
            <a:r>
              <a:rPr lang="zh-CN" altLang="en-US" dirty="0"/>
              <a:t>本课程关注的五类商业模式</a:t>
            </a:r>
            <a:endParaRPr lang="en-US" altLang="zh-CN" dirty="0"/>
          </a:p>
          <a:p>
            <a:pPr lvl="1"/>
            <a:r>
              <a:rPr lang="zh-CN" altLang="en-US" i="1" dirty="0"/>
              <a:t>多边商业模式（</a:t>
            </a:r>
            <a:r>
              <a:rPr lang="en-US" altLang="zh-CN" i="1" dirty="0"/>
              <a:t>Multisided</a:t>
            </a:r>
            <a:r>
              <a:rPr lang="zh-CN" altLang="en-US" i="1" dirty="0"/>
              <a:t>）</a:t>
            </a:r>
            <a:endParaRPr lang="en-US" altLang="zh-CN" i="1" dirty="0"/>
          </a:p>
          <a:p>
            <a:pPr lvl="1"/>
            <a:r>
              <a:rPr lang="zh-CN" altLang="en-US" i="1" dirty="0"/>
              <a:t>免费商业模式（</a:t>
            </a:r>
            <a:r>
              <a:rPr lang="en-US" altLang="zh-CN" i="1" dirty="0"/>
              <a:t>Free</a:t>
            </a:r>
            <a:r>
              <a:rPr lang="zh-CN" altLang="en-US" i="1" dirty="0"/>
              <a:t>）</a:t>
            </a:r>
          </a:p>
          <a:p>
            <a:pPr lvl="1"/>
            <a:r>
              <a:rPr lang="zh-CN" altLang="en-US" dirty="0">
                <a:solidFill>
                  <a:srgbClr val="FF0000"/>
                </a:solidFill>
              </a:rPr>
              <a:t>长尾商业模式（</a:t>
            </a:r>
            <a:r>
              <a:rPr lang="en-US" altLang="zh-CN" dirty="0">
                <a:solidFill>
                  <a:srgbClr val="FF0000"/>
                </a:solidFill>
              </a:rPr>
              <a:t>Long-tail</a:t>
            </a:r>
            <a:r>
              <a:rPr lang="zh-CN" altLang="en-US" dirty="0">
                <a:solidFill>
                  <a:srgbClr val="FF0000"/>
                </a:solidFill>
              </a:rPr>
              <a:t>）</a:t>
            </a:r>
            <a:endParaRPr lang="en-US" altLang="zh-CN" dirty="0">
              <a:solidFill>
                <a:srgbClr val="FF0000"/>
              </a:solidFill>
            </a:endParaRPr>
          </a:p>
          <a:p>
            <a:pPr lvl="1"/>
            <a:r>
              <a:rPr lang="zh-CN" altLang="en-US" b="1" dirty="0"/>
              <a:t>开放式的商业模式（</a:t>
            </a:r>
            <a:r>
              <a:rPr lang="en-US" altLang="zh-CN" b="1" dirty="0"/>
              <a:t>Open</a:t>
            </a:r>
            <a:r>
              <a:rPr lang="zh-CN" altLang="en-US" b="1" dirty="0"/>
              <a:t>）</a:t>
            </a:r>
            <a:endParaRPr lang="en-US" altLang="zh-CN" b="1" dirty="0"/>
          </a:p>
          <a:p>
            <a:pPr lvl="1"/>
            <a:r>
              <a:rPr lang="zh-CN" altLang="en-US" b="1" dirty="0"/>
              <a:t>分拆商业模式（</a:t>
            </a:r>
            <a:r>
              <a:rPr lang="en-US" altLang="zh-CN" b="1" dirty="0"/>
              <a:t>Unbundled</a:t>
            </a:r>
            <a:r>
              <a:rPr lang="zh-CN" altLang="en-US" b="1" dirty="0"/>
              <a:t>）</a:t>
            </a:r>
            <a:endParaRPr lang="en-US" altLang="zh-CN" b="1" dirty="0"/>
          </a:p>
        </p:txBody>
      </p:sp>
    </p:spTree>
    <p:extLst>
      <p:ext uri="{BB962C8B-B14F-4D97-AF65-F5344CB8AC3E}">
        <p14:creationId xmlns:p14="http://schemas.microsoft.com/office/powerpoint/2010/main" val="170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2E683-162C-42A6-A156-F3B79F2A5577}"/>
              </a:ext>
            </a:extLst>
          </p:cNvPr>
          <p:cNvSpPr>
            <a:spLocks noGrp="1"/>
          </p:cNvSpPr>
          <p:nvPr>
            <p:ph type="title"/>
          </p:nvPr>
        </p:nvSpPr>
        <p:spPr/>
        <p:txBody>
          <a:bodyPr/>
          <a:lstStyle/>
          <a:p>
            <a:r>
              <a:rPr lang="zh-CN" altLang="en-US" dirty="0"/>
              <a:t>长尾商业模式：专注于多种类产品销售</a:t>
            </a:r>
          </a:p>
        </p:txBody>
      </p:sp>
      <p:sp>
        <p:nvSpPr>
          <p:cNvPr id="3" name="内容占位符 2">
            <a:extLst>
              <a:ext uri="{FF2B5EF4-FFF2-40B4-BE49-F238E27FC236}">
                <a16:creationId xmlns:a16="http://schemas.microsoft.com/office/drawing/2014/main" id="{4121FD9B-7286-4070-97C5-479152BD4A03}"/>
              </a:ext>
            </a:extLst>
          </p:cNvPr>
          <p:cNvSpPr>
            <a:spLocks noGrp="1"/>
          </p:cNvSpPr>
          <p:nvPr>
            <p:ph idx="1"/>
          </p:nvPr>
        </p:nvSpPr>
        <p:spPr>
          <a:xfrm>
            <a:off x="155511" y="1825625"/>
            <a:ext cx="8864082" cy="4351338"/>
          </a:xfrm>
        </p:spPr>
        <p:txBody>
          <a:bodyPr>
            <a:normAutofit fontScale="92500"/>
          </a:bodyPr>
          <a:lstStyle/>
          <a:p>
            <a:r>
              <a:rPr lang="zh-CN" altLang="en-US" dirty="0"/>
              <a:t>提供相当多种类的小众产品，每类卖出量相对很少，但汇总的销售收入可以与传统模式销售媲美</a:t>
            </a:r>
            <a:endParaRPr lang="en-US" altLang="zh-CN" dirty="0"/>
          </a:p>
          <a:p>
            <a:pPr lvl="1"/>
            <a:r>
              <a:rPr lang="zh-CN" altLang="en-US" dirty="0"/>
              <a:t>行业内</a:t>
            </a:r>
            <a:r>
              <a:rPr lang="en-US" altLang="zh-CN" dirty="0"/>
              <a:t>20%</a:t>
            </a:r>
            <a:r>
              <a:rPr lang="zh-CN" altLang="en-US" dirty="0"/>
              <a:t>的产品占据绝大多数销量</a:t>
            </a:r>
            <a:endParaRPr lang="en-US" altLang="zh-CN" dirty="0"/>
          </a:p>
          <a:p>
            <a:pPr lvl="1"/>
            <a:r>
              <a:rPr lang="zh-CN" altLang="en-US" b="1" dirty="0"/>
              <a:t>长尾模式专注于销售剩下</a:t>
            </a:r>
            <a:r>
              <a:rPr lang="en-US" altLang="zh-CN" b="1" dirty="0"/>
              <a:t>80%</a:t>
            </a:r>
            <a:r>
              <a:rPr lang="zh-CN" altLang="en-US" b="1" dirty="0"/>
              <a:t>内尽可能多的品类，并获得可媲美主流产品销售的收入</a:t>
            </a:r>
            <a:endParaRPr lang="en-US" altLang="zh-CN" b="1" dirty="0"/>
          </a:p>
          <a:p>
            <a:pPr lvl="2"/>
            <a:r>
              <a:rPr lang="zh-CN" altLang="en-US" i="1" dirty="0"/>
              <a:t>在高效的互联网渠道加持下，</a:t>
            </a:r>
            <a:r>
              <a:rPr lang="zh-CN" altLang="en-US" b="1" i="1" dirty="0"/>
              <a:t>专注某领域的部分单品销售</a:t>
            </a:r>
            <a:r>
              <a:rPr lang="zh-CN" altLang="en-US" i="1" dirty="0"/>
              <a:t>也能构成长尾</a:t>
            </a:r>
            <a:endParaRPr lang="en-US" altLang="zh-CN" i="1" dirty="0"/>
          </a:p>
          <a:p>
            <a:endParaRPr lang="en-US" altLang="zh-CN" dirty="0"/>
          </a:p>
          <a:p>
            <a:r>
              <a:rPr lang="zh-CN" altLang="en-US" dirty="0"/>
              <a:t>出现的原因（首次用于描述传媒领域）</a:t>
            </a:r>
            <a:endParaRPr lang="en-US" altLang="zh-CN" dirty="0"/>
          </a:p>
          <a:p>
            <a:pPr lvl="1"/>
            <a:r>
              <a:rPr lang="zh-CN" altLang="en-US" b="1" dirty="0"/>
              <a:t>生产工具的普及：</a:t>
            </a:r>
            <a:r>
              <a:rPr lang="zh-CN" altLang="en-US" dirty="0"/>
              <a:t>文字发布、视频录制、生产与设计外包</a:t>
            </a:r>
            <a:endParaRPr lang="en-US" altLang="zh-CN" dirty="0"/>
          </a:p>
          <a:p>
            <a:pPr lvl="1"/>
            <a:r>
              <a:rPr lang="zh-CN" altLang="en-US" b="1" dirty="0"/>
              <a:t>销售渠道的普及：</a:t>
            </a:r>
            <a:r>
              <a:rPr lang="zh-CN" altLang="en-US" dirty="0"/>
              <a:t>互联网</a:t>
            </a:r>
            <a:endParaRPr lang="en-US" altLang="zh-CN" dirty="0"/>
          </a:p>
          <a:p>
            <a:pPr lvl="1"/>
            <a:r>
              <a:rPr lang="zh-CN" altLang="en-US" b="1" dirty="0"/>
              <a:t>连接供需双方的搜寻成本降低：</a:t>
            </a:r>
            <a:r>
              <a:rPr lang="zh-CN" altLang="en-US" dirty="0"/>
              <a:t>搜索、推荐、用户评级、社区</a:t>
            </a:r>
          </a:p>
        </p:txBody>
      </p:sp>
    </p:spTree>
    <p:extLst>
      <p:ext uri="{BB962C8B-B14F-4D97-AF65-F5344CB8AC3E}">
        <p14:creationId xmlns:p14="http://schemas.microsoft.com/office/powerpoint/2010/main" val="297120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C9DD8-268A-40E8-9F31-AC6C2E83B184}"/>
              </a:ext>
            </a:extLst>
          </p:cNvPr>
          <p:cNvSpPr>
            <a:spLocks noGrp="1"/>
          </p:cNvSpPr>
          <p:nvPr>
            <p:ph type="title"/>
          </p:nvPr>
        </p:nvSpPr>
        <p:spPr/>
        <p:txBody>
          <a:bodyPr/>
          <a:lstStyle/>
          <a:p>
            <a:r>
              <a:rPr lang="zh-CN" altLang="en-US" dirty="0"/>
              <a:t>长尾商业模式举例：图书出版</a:t>
            </a:r>
          </a:p>
        </p:txBody>
      </p:sp>
      <p:sp>
        <p:nvSpPr>
          <p:cNvPr id="3" name="内容占位符 2">
            <a:extLst>
              <a:ext uri="{FF2B5EF4-FFF2-40B4-BE49-F238E27FC236}">
                <a16:creationId xmlns:a16="http://schemas.microsoft.com/office/drawing/2014/main" id="{6889BB9A-94FE-47A9-B71F-FBD5BC7701FF}"/>
              </a:ext>
            </a:extLst>
          </p:cNvPr>
          <p:cNvSpPr>
            <a:spLocks noGrp="1"/>
          </p:cNvSpPr>
          <p:nvPr>
            <p:ph idx="1"/>
          </p:nvPr>
        </p:nvSpPr>
        <p:spPr>
          <a:xfrm>
            <a:off x="529258" y="1908417"/>
            <a:ext cx="7886700" cy="994172"/>
          </a:xfrm>
        </p:spPr>
        <p:txBody>
          <a:bodyPr>
            <a:normAutofit fontScale="70000" lnSpcReduction="20000"/>
          </a:bodyPr>
          <a:lstStyle/>
          <a:p>
            <a:r>
              <a:rPr lang="zh-CN" altLang="en-US" sz="3400" dirty="0"/>
              <a:t>图书出版的转型</a:t>
            </a:r>
            <a:endParaRPr lang="en-US" altLang="zh-CN" sz="3400" dirty="0"/>
          </a:p>
          <a:p>
            <a:pPr lvl="1"/>
            <a:r>
              <a:rPr lang="zh-CN" altLang="en-US" sz="2600" dirty="0"/>
              <a:t>宽泛内容、大范围读者 </a:t>
            </a:r>
            <a:r>
              <a:rPr lang="en-US" altLang="zh-CN" sz="2600" dirty="0"/>
              <a:t>– </a:t>
            </a:r>
            <a:r>
              <a:rPr lang="zh-CN" altLang="en-US" sz="2600" dirty="0"/>
              <a:t>自助出版、小众作家与读者</a:t>
            </a:r>
            <a:endParaRPr lang="en-US" altLang="zh-CN" sz="2600" dirty="0"/>
          </a:p>
          <a:p>
            <a:pPr lvl="1"/>
            <a:r>
              <a:rPr lang="zh-CN" altLang="en-US" sz="2600" dirty="0"/>
              <a:t>国内：生产：选题会</a:t>
            </a:r>
            <a:r>
              <a:rPr lang="en-US" altLang="zh-CN" sz="2600" dirty="0"/>
              <a:t> - </a:t>
            </a:r>
            <a:r>
              <a:rPr lang="zh-CN" altLang="en-US" sz="2600" dirty="0"/>
              <a:t>出钱包销、渠道：出版商发行 </a:t>
            </a:r>
            <a:r>
              <a:rPr lang="en-US" altLang="zh-CN" sz="2600" dirty="0"/>
              <a:t>– </a:t>
            </a:r>
            <a:r>
              <a:rPr lang="zh-CN" altLang="en-US" sz="2600" dirty="0"/>
              <a:t>赞助发行 </a:t>
            </a:r>
            <a:r>
              <a:rPr lang="en-US" altLang="zh-CN" sz="2600" dirty="0"/>
              <a:t>– </a:t>
            </a:r>
            <a:r>
              <a:rPr lang="zh-CN" altLang="en-US" sz="2600" dirty="0"/>
              <a:t>零售</a:t>
            </a:r>
            <a:endParaRPr lang="en-US" altLang="zh-CN" dirty="0"/>
          </a:p>
        </p:txBody>
      </p:sp>
      <p:pic>
        <p:nvPicPr>
          <p:cNvPr id="4" name="图片 3">
            <a:extLst>
              <a:ext uri="{FF2B5EF4-FFF2-40B4-BE49-F238E27FC236}">
                <a16:creationId xmlns:a16="http://schemas.microsoft.com/office/drawing/2014/main" id="{77355DF5-8B0D-4F90-8EDC-24EDD94F126B}"/>
              </a:ext>
            </a:extLst>
          </p:cNvPr>
          <p:cNvPicPr>
            <a:picLocks noChangeAspect="1"/>
          </p:cNvPicPr>
          <p:nvPr/>
        </p:nvPicPr>
        <p:blipFill>
          <a:blip r:embed="rId3"/>
          <a:stretch>
            <a:fillRect/>
          </a:stretch>
        </p:blipFill>
        <p:spPr>
          <a:xfrm>
            <a:off x="382540" y="3321844"/>
            <a:ext cx="4189460" cy="2541267"/>
          </a:xfrm>
          <a:prstGeom prst="rect">
            <a:avLst/>
          </a:prstGeom>
        </p:spPr>
      </p:pic>
      <p:pic>
        <p:nvPicPr>
          <p:cNvPr id="5" name="图片 4">
            <a:extLst>
              <a:ext uri="{FF2B5EF4-FFF2-40B4-BE49-F238E27FC236}">
                <a16:creationId xmlns:a16="http://schemas.microsoft.com/office/drawing/2014/main" id="{8933A971-3CE3-4D40-A977-9437885F076E}"/>
              </a:ext>
            </a:extLst>
          </p:cNvPr>
          <p:cNvPicPr>
            <a:picLocks noChangeAspect="1"/>
          </p:cNvPicPr>
          <p:nvPr/>
        </p:nvPicPr>
        <p:blipFill>
          <a:blip r:embed="rId4"/>
          <a:stretch>
            <a:fillRect/>
          </a:stretch>
        </p:blipFill>
        <p:spPr>
          <a:xfrm>
            <a:off x="4762597" y="3325666"/>
            <a:ext cx="3998864" cy="2556650"/>
          </a:xfrm>
          <a:prstGeom prst="rect">
            <a:avLst/>
          </a:prstGeom>
        </p:spPr>
      </p:pic>
      <p:sp>
        <p:nvSpPr>
          <p:cNvPr id="7" name="矩形 6">
            <a:extLst>
              <a:ext uri="{FF2B5EF4-FFF2-40B4-BE49-F238E27FC236}">
                <a16:creationId xmlns:a16="http://schemas.microsoft.com/office/drawing/2014/main" id="{F9CA1336-BCF0-46A9-84B4-90E8E3EA58B5}"/>
              </a:ext>
            </a:extLst>
          </p:cNvPr>
          <p:cNvSpPr/>
          <p:nvPr/>
        </p:nvSpPr>
        <p:spPr>
          <a:xfrm>
            <a:off x="2242150" y="5685183"/>
            <a:ext cx="4850297" cy="807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r>
              <a:rPr lang="zh-CN" altLang="en-US" sz="2000" b="1" dirty="0"/>
              <a:t>生产与渠道的工具化</a:t>
            </a:r>
            <a:endParaRPr lang="en-US" altLang="zh-CN" sz="2000" b="1" dirty="0"/>
          </a:p>
          <a:p>
            <a:pPr algn="ctr"/>
            <a:r>
              <a:rPr lang="en-US" altLang="zh-CN" sz="2000" b="1" dirty="0"/>
              <a:t>2.</a:t>
            </a:r>
            <a:r>
              <a:rPr lang="zh-CN" altLang="en-US" sz="2000" b="1" dirty="0"/>
              <a:t>资产生产与销售转向佣金与平台使用费</a:t>
            </a:r>
          </a:p>
        </p:txBody>
      </p:sp>
    </p:spTree>
    <p:extLst>
      <p:ext uri="{BB962C8B-B14F-4D97-AF65-F5344CB8AC3E}">
        <p14:creationId xmlns:p14="http://schemas.microsoft.com/office/powerpoint/2010/main" val="80232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EF96E-6F8D-40F2-B7D4-48033F660CA5}"/>
              </a:ext>
            </a:extLst>
          </p:cNvPr>
          <p:cNvSpPr>
            <a:spLocks noGrp="1"/>
          </p:cNvSpPr>
          <p:nvPr>
            <p:ph type="title"/>
          </p:nvPr>
        </p:nvSpPr>
        <p:spPr>
          <a:xfrm>
            <a:off x="449746" y="284330"/>
            <a:ext cx="7886700" cy="583406"/>
          </a:xfrm>
        </p:spPr>
        <p:txBody>
          <a:bodyPr>
            <a:normAutofit fontScale="90000"/>
          </a:bodyPr>
          <a:lstStyle/>
          <a:p>
            <a:r>
              <a:rPr lang="zh-CN" altLang="en-US" dirty="0"/>
              <a:t>长尾商业模式举例：乐高数字在线</a:t>
            </a:r>
          </a:p>
        </p:txBody>
      </p:sp>
      <p:pic>
        <p:nvPicPr>
          <p:cNvPr id="4" name="图片 3">
            <a:extLst>
              <a:ext uri="{FF2B5EF4-FFF2-40B4-BE49-F238E27FC236}">
                <a16:creationId xmlns:a16="http://schemas.microsoft.com/office/drawing/2014/main" id="{55E9A647-3E65-488A-9294-52D2A8D24F1A}"/>
              </a:ext>
            </a:extLst>
          </p:cNvPr>
          <p:cNvPicPr>
            <a:picLocks noChangeAspect="1"/>
          </p:cNvPicPr>
          <p:nvPr/>
        </p:nvPicPr>
        <p:blipFill>
          <a:blip r:embed="rId2"/>
          <a:stretch>
            <a:fillRect/>
          </a:stretch>
        </p:blipFill>
        <p:spPr>
          <a:xfrm>
            <a:off x="669364" y="1083365"/>
            <a:ext cx="7886700" cy="5266307"/>
          </a:xfrm>
          <a:prstGeom prst="rect">
            <a:avLst/>
          </a:prstGeom>
        </p:spPr>
      </p:pic>
      <p:sp>
        <p:nvSpPr>
          <p:cNvPr id="7" name="矩形 6">
            <a:extLst>
              <a:ext uri="{FF2B5EF4-FFF2-40B4-BE49-F238E27FC236}">
                <a16:creationId xmlns:a16="http://schemas.microsoft.com/office/drawing/2014/main" id="{EFF7879E-4C8A-4787-9F5C-9A7B3B6E37AF}"/>
              </a:ext>
            </a:extLst>
          </p:cNvPr>
          <p:cNvSpPr/>
          <p:nvPr/>
        </p:nvSpPr>
        <p:spPr>
          <a:xfrm>
            <a:off x="3549512" y="5990264"/>
            <a:ext cx="5124864" cy="765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r>
              <a:rPr lang="zh-CN" altLang="en-US" sz="2000" dirty="0"/>
              <a:t>生产（本身标准化程度高）与渠道的复用</a:t>
            </a:r>
            <a:endParaRPr lang="en-US" altLang="zh-CN" sz="2000" dirty="0"/>
          </a:p>
          <a:p>
            <a:pPr algn="ctr"/>
            <a:r>
              <a:rPr lang="en-US" altLang="zh-CN" sz="2000" dirty="0"/>
              <a:t>2.</a:t>
            </a:r>
            <a:r>
              <a:rPr lang="zh-CN" altLang="en-US" sz="2000" dirty="0"/>
              <a:t>提高用户忠诚度，挖掘用户额外需求</a:t>
            </a:r>
          </a:p>
        </p:txBody>
      </p:sp>
    </p:spTree>
    <p:extLst>
      <p:ext uri="{BB962C8B-B14F-4D97-AF65-F5344CB8AC3E}">
        <p14:creationId xmlns:p14="http://schemas.microsoft.com/office/powerpoint/2010/main" val="288409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889E6-5BAB-40C8-B2BB-1F4F019A1D7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6AAA67E-08F4-4B66-B1C2-83CC4AF31168}"/>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E9B1C13F-ABD0-42DF-9559-E7DF54153CDF}"/>
              </a:ext>
            </a:extLst>
          </p:cNvPr>
          <p:cNvPicPr>
            <a:picLocks noChangeAspect="1"/>
          </p:cNvPicPr>
          <p:nvPr/>
        </p:nvPicPr>
        <p:blipFill>
          <a:blip r:embed="rId2"/>
          <a:stretch>
            <a:fillRect/>
          </a:stretch>
        </p:blipFill>
        <p:spPr>
          <a:xfrm>
            <a:off x="1431235" y="750465"/>
            <a:ext cx="6134928" cy="5357070"/>
          </a:xfrm>
          <a:prstGeom prst="rect">
            <a:avLst/>
          </a:prstGeom>
        </p:spPr>
      </p:pic>
      <p:sp>
        <p:nvSpPr>
          <p:cNvPr id="5" name="矩形 4">
            <a:extLst>
              <a:ext uri="{FF2B5EF4-FFF2-40B4-BE49-F238E27FC236}">
                <a16:creationId xmlns:a16="http://schemas.microsoft.com/office/drawing/2014/main" id="{20548E14-CAD7-4D23-A115-36197FC90998}"/>
              </a:ext>
            </a:extLst>
          </p:cNvPr>
          <p:cNvSpPr/>
          <p:nvPr/>
        </p:nvSpPr>
        <p:spPr>
          <a:xfrm>
            <a:off x="3637721" y="844672"/>
            <a:ext cx="2355575" cy="1156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提供宽范围非热销品，与热销品共存</a:t>
            </a:r>
            <a:br>
              <a:rPr lang="en-US" altLang="zh-CN" dirty="0"/>
            </a:br>
            <a:r>
              <a:rPr lang="en-US" altLang="zh-CN" dirty="0"/>
              <a:t>2.</a:t>
            </a:r>
            <a:r>
              <a:rPr lang="zh-CN" altLang="en-US" dirty="0"/>
              <a:t>也可能基于用户创造，并由平台支持</a:t>
            </a:r>
          </a:p>
        </p:txBody>
      </p:sp>
      <p:sp>
        <p:nvSpPr>
          <p:cNvPr id="6" name="矩形 5">
            <a:extLst>
              <a:ext uri="{FF2B5EF4-FFF2-40B4-BE49-F238E27FC236}">
                <a16:creationId xmlns:a16="http://schemas.microsoft.com/office/drawing/2014/main" id="{4465359A-673A-49A0-9D18-93C55D351B6F}"/>
              </a:ext>
            </a:extLst>
          </p:cNvPr>
          <p:cNvSpPr/>
          <p:nvPr/>
        </p:nvSpPr>
        <p:spPr>
          <a:xfrm>
            <a:off x="4494969" y="2032396"/>
            <a:ext cx="4569517" cy="661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需要同时找到小众客户和小众产品提供者（拥抱自主音乐人的网易云音乐，</a:t>
            </a:r>
            <a:r>
              <a:rPr lang="en-US" altLang="zh-CN" dirty="0"/>
              <a:t>Steam</a:t>
            </a:r>
            <a:r>
              <a:rPr lang="zh-CN" altLang="en-US" dirty="0"/>
              <a:t>）</a:t>
            </a:r>
          </a:p>
        </p:txBody>
      </p:sp>
      <p:sp>
        <p:nvSpPr>
          <p:cNvPr id="7" name="矩形 6">
            <a:extLst>
              <a:ext uri="{FF2B5EF4-FFF2-40B4-BE49-F238E27FC236}">
                <a16:creationId xmlns:a16="http://schemas.microsoft.com/office/drawing/2014/main" id="{D4BC16E5-8868-4E1C-AEC4-07350F12B0B3}"/>
              </a:ext>
            </a:extLst>
          </p:cNvPr>
          <p:cNvSpPr/>
          <p:nvPr/>
        </p:nvSpPr>
        <p:spPr>
          <a:xfrm>
            <a:off x="3973166" y="3866451"/>
            <a:ext cx="3043860" cy="661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依赖于多边平台（互联网）去连接小众客户和产品</a:t>
            </a:r>
          </a:p>
        </p:txBody>
      </p:sp>
      <p:sp>
        <p:nvSpPr>
          <p:cNvPr id="8" name="矩形 7">
            <a:extLst>
              <a:ext uri="{FF2B5EF4-FFF2-40B4-BE49-F238E27FC236}">
                <a16:creationId xmlns:a16="http://schemas.microsoft.com/office/drawing/2014/main" id="{A0EC4950-2DA7-48ED-A368-854048C5495E}"/>
              </a:ext>
            </a:extLst>
          </p:cNvPr>
          <p:cNvSpPr/>
          <p:nvPr/>
        </p:nvSpPr>
        <p:spPr>
          <a:xfrm>
            <a:off x="4711148" y="4662495"/>
            <a:ext cx="4278796" cy="661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收入来源五花八门 </a:t>
            </a:r>
            <a:r>
              <a:rPr lang="en-US" altLang="zh-CN" dirty="0"/>
              <a:t>- </a:t>
            </a:r>
            <a:r>
              <a:rPr lang="zh-CN" altLang="en-US" dirty="0"/>
              <a:t>广告、产品销售、订阅费（</a:t>
            </a:r>
            <a:r>
              <a:rPr lang="en-US" altLang="zh-CN" dirty="0"/>
              <a:t>B</a:t>
            </a:r>
            <a:r>
              <a:rPr lang="zh-CN" altLang="en-US" dirty="0"/>
              <a:t>站</a:t>
            </a:r>
            <a:r>
              <a:rPr lang="en-US" altLang="zh-CN" dirty="0"/>
              <a:t>Up</a:t>
            </a:r>
            <a:r>
              <a:rPr lang="zh-CN" altLang="en-US" dirty="0"/>
              <a:t>主收益）</a:t>
            </a:r>
          </a:p>
        </p:txBody>
      </p:sp>
    </p:spTree>
    <p:extLst>
      <p:ext uri="{BB962C8B-B14F-4D97-AF65-F5344CB8AC3E}">
        <p14:creationId xmlns:p14="http://schemas.microsoft.com/office/powerpoint/2010/main" val="152878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998AC-7B0C-4CBE-9E14-151A26FBA363}"/>
              </a:ext>
            </a:extLst>
          </p:cNvPr>
          <p:cNvSpPr>
            <a:spLocks noGrp="1"/>
          </p:cNvSpPr>
          <p:nvPr>
            <p:ph type="title"/>
          </p:nvPr>
        </p:nvSpPr>
        <p:spPr>
          <a:xfrm>
            <a:off x="628650" y="365126"/>
            <a:ext cx="7886700" cy="1032353"/>
          </a:xfrm>
        </p:spPr>
        <p:txBody>
          <a:bodyPr/>
          <a:lstStyle/>
          <a:p>
            <a:r>
              <a:rPr lang="en-US" altLang="zh-CN" i="1" dirty="0"/>
              <a:t>“</a:t>
            </a:r>
            <a:r>
              <a:rPr lang="zh-CN" altLang="en-US" i="1" dirty="0"/>
              <a:t>长尾的平台</a:t>
            </a:r>
            <a:r>
              <a:rPr lang="en-US" altLang="zh-CN" i="1" dirty="0"/>
              <a:t>”</a:t>
            </a:r>
            <a:r>
              <a:rPr lang="zh-CN" altLang="en-US" i="1" dirty="0"/>
              <a:t>与“平台的长尾”</a:t>
            </a:r>
          </a:p>
        </p:txBody>
      </p:sp>
      <p:sp>
        <p:nvSpPr>
          <p:cNvPr id="3" name="内容占位符 2">
            <a:extLst>
              <a:ext uri="{FF2B5EF4-FFF2-40B4-BE49-F238E27FC236}">
                <a16:creationId xmlns:a16="http://schemas.microsoft.com/office/drawing/2014/main" id="{900DAA69-31E7-41F0-84E9-822E8EC37008}"/>
              </a:ext>
            </a:extLst>
          </p:cNvPr>
          <p:cNvSpPr>
            <a:spLocks noGrp="1"/>
          </p:cNvSpPr>
          <p:nvPr>
            <p:ph idx="1"/>
          </p:nvPr>
        </p:nvSpPr>
        <p:spPr>
          <a:xfrm>
            <a:off x="0" y="1604514"/>
            <a:ext cx="9143999" cy="5098212"/>
          </a:xfrm>
        </p:spPr>
        <p:txBody>
          <a:bodyPr>
            <a:normAutofit fontScale="92500"/>
          </a:bodyPr>
          <a:lstStyle/>
          <a:p>
            <a:r>
              <a:rPr lang="zh-CN" altLang="en-US" dirty="0"/>
              <a:t>为长尾内容服务的</a:t>
            </a:r>
            <a:r>
              <a:rPr lang="zh-CN" altLang="en-US" b="1" dirty="0"/>
              <a:t>主流类型平台</a:t>
            </a:r>
            <a:endParaRPr lang="en-US" altLang="zh-CN" b="1" dirty="0"/>
          </a:p>
          <a:p>
            <a:pPr lvl="1"/>
            <a:r>
              <a:rPr lang="en-US" altLang="zh-CN" dirty="0"/>
              <a:t>B</a:t>
            </a:r>
            <a:r>
              <a:rPr lang="zh-CN" altLang="en-US" dirty="0"/>
              <a:t>站</a:t>
            </a:r>
            <a:endParaRPr lang="en-US" altLang="zh-CN" dirty="0"/>
          </a:p>
          <a:p>
            <a:pPr lvl="1"/>
            <a:r>
              <a:rPr lang="en-US" altLang="zh-CN" dirty="0"/>
              <a:t>Steam</a:t>
            </a:r>
          </a:p>
          <a:p>
            <a:endParaRPr lang="en-US" altLang="zh-CN" sz="600" dirty="0"/>
          </a:p>
          <a:p>
            <a:r>
              <a:rPr lang="zh-CN" altLang="en-US" dirty="0"/>
              <a:t>与同领域内平台相比属于</a:t>
            </a:r>
            <a:r>
              <a:rPr lang="zh-CN" altLang="en-US" b="1" dirty="0"/>
              <a:t>长尾类型的平台</a:t>
            </a:r>
            <a:endParaRPr lang="en-US" altLang="zh-CN" b="1" dirty="0"/>
          </a:p>
          <a:p>
            <a:pPr lvl="1"/>
            <a:r>
              <a:rPr lang="zh-CN" altLang="en-US" b="1" i="1" dirty="0"/>
              <a:t>社交软件基于场景的“生态位”：</a:t>
            </a:r>
            <a:r>
              <a:rPr lang="zh-CN" altLang="en-US" i="1" dirty="0"/>
              <a:t>微信、</a:t>
            </a:r>
            <a:r>
              <a:rPr lang="en-US" altLang="zh-CN" i="1" dirty="0"/>
              <a:t>QQ</a:t>
            </a:r>
            <a:r>
              <a:rPr lang="zh-CN" altLang="en-US" i="1" dirty="0"/>
              <a:t>、</a:t>
            </a:r>
            <a:r>
              <a:rPr lang="en-US" altLang="zh-CN" b="1" i="1" dirty="0"/>
              <a:t>Soul</a:t>
            </a:r>
            <a:r>
              <a:rPr lang="zh-CN" altLang="en-US" b="1" i="1" dirty="0"/>
              <a:t>、贴吧、陌陌</a:t>
            </a:r>
            <a:r>
              <a:rPr lang="en-US" altLang="zh-CN" b="1" i="1" dirty="0"/>
              <a:t>&amp;</a:t>
            </a:r>
            <a:r>
              <a:rPr lang="zh-CN" altLang="en-US" b="1" i="1" dirty="0"/>
              <a:t>探探、比心、</a:t>
            </a:r>
            <a:r>
              <a:rPr lang="en-US" altLang="zh-CN" b="1" i="1" dirty="0"/>
              <a:t>Blued</a:t>
            </a:r>
            <a:r>
              <a:rPr lang="zh-CN" altLang="en-US" b="1" i="1" dirty="0"/>
              <a:t>（母公司蓝城兄弟，</a:t>
            </a:r>
            <a:r>
              <a:rPr lang="en-US" altLang="zh-CN" b="1" i="1" dirty="0"/>
              <a:t>7.8</a:t>
            </a:r>
            <a:r>
              <a:rPr lang="zh-CN" altLang="en-US" b="1" i="1" dirty="0"/>
              <a:t>纳斯达克上市）、</a:t>
            </a:r>
            <a:r>
              <a:rPr lang="en-US" altLang="zh-CN" b="1" i="1" strike="sngStrike" dirty="0"/>
              <a:t> GitHub</a:t>
            </a:r>
            <a:r>
              <a:rPr lang="zh-CN" altLang="en-US" b="1" i="1" strike="sngStrike" dirty="0"/>
              <a:t>：女装（</a:t>
            </a:r>
            <a:r>
              <a:rPr lang="en-US" altLang="zh-CN" b="1" i="1" strike="sngStrike" dirty="0"/>
              <a:t>2K+ Star</a:t>
            </a:r>
            <a:r>
              <a:rPr lang="zh-CN" altLang="en-US" b="1" i="1" strike="sngStrike" dirty="0"/>
              <a:t>）、找工作黑名单</a:t>
            </a:r>
            <a:endParaRPr lang="en-US" altLang="zh-CN" i="1" dirty="0"/>
          </a:p>
          <a:p>
            <a:endParaRPr lang="en-US" altLang="zh-CN" sz="500" dirty="0"/>
          </a:p>
          <a:p>
            <a:r>
              <a:rPr lang="zh-CN" altLang="en-US" dirty="0"/>
              <a:t>为长尾内容服务的长尾类型平台</a:t>
            </a:r>
            <a:endParaRPr lang="en-US" altLang="zh-CN" dirty="0"/>
          </a:p>
          <a:p>
            <a:pPr lvl="1"/>
            <a:r>
              <a:rPr lang="en-US" altLang="zh-CN" dirty="0"/>
              <a:t>A</a:t>
            </a:r>
            <a:r>
              <a:rPr lang="zh-CN" altLang="en-US" dirty="0"/>
              <a:t>站：转为专注二次元内容（系统性地从</a:t>
            </a:r>
            <a:r>
              <a:rPr lang="en-US" altLang="zh-CN" dirty="0"/>
              <a:t>B</a:t>
            </a:r>
            <a:r>
              <a:rPr lang="zh-CN" altLang="en-US" dirty="0"/>
              <a:t>站抢番，首页“欢迎回家”）</a:t>
            </a:r>
            <a:endParaRPr lang="en-US" altLang="zh-CN" dirty="0"/>
          </a:p>
          <a:p>
            <a:pPr lvl="2"/>
            <a:r>
              <a:rPr lang="zh-CN" altLang="en-US" dirty="0"/>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认真你就输啦 </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ω</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ノ</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 ( </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 </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2"/>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2"/>
              </a:rPr>
              <a:t>つロ</a:t>
            </a:r>
            <a:r>
              <a:rPr lang="zh-CN" altLang="en-US" dirty="0"/>
              <a:t>” </a:t>
            </a:r>
            <a:r>
              <a:rPr lang="en-US" altLang="zh-CN" dirty="0"/>
              <a:t>vs.</a:t>
            </a:r>
            <a:r>
              <a:rPr lang="zh-CN" altLang="en-US" dirty="0"/>
              <a:t> “</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3"/>
              </a:rPr>
              <a:t>哔哩哔哩 </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3"/>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3"/>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3"/>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3"/>
              </a:rPr>
              <a:t>゜</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3"/>
              </a:rPr>
              <a:t>)</a:t>
            </a:r>
            <a:r>
              <a:rPr lang="ja-JP" altLang="en-US" b="0" i="0" u="sng" dirty="0">
                <a:solidFill>
                  <a:srgbClr val="001BA0"/>
                </a:solidFill>
                <a:effectLst/>
                <a:latin typeface="Microsoft YaHei" panose="020B0503020204020204" pitchFamily="34" charset="-122"/>
                <a:ea typeface="Microsoft YaHei" panose="020B0503020204020204" pitchFamily="34" charset="-122"/>
                <a:hlinkClick r:id="rId3"/>
              </a:rPr>
              <a:t>つロ 干杯</a:t>
            </a:r>
            <a:r>
              <a:rPr lang="en-US" altLang="ja-JP" b="0" i="0" u="sng" dirty="0">
                <a:solidFill>
                  <a:srgbClr val="001BA0"/>
                </a:solidFill>
                <a:effectLst/>
                <a:latin typeface="Microsoft YaHei" panose="020B0503020204020204" pitchFamily="34" charset="-122"/>
                <a:ea typeface="Microsoft YaHei" panose="020B0503020204020204" pitchFamily="34" charset="-122"/>
                <a:hlinkClick r:id="rId3"/>
              </a:rPr>
              <a:t>~</a:t>
            </a:r>
            <a:r>
              <a:rPr lang="zh-CN" altLang="en-US" dirty="0"/>
              <a:t>”</a:t>
            </a:r>
          </a:p>
          <a:p>
            <a:pPr lvl="2"/>
            <a:r>
              <a:rPr lang="zh-CN" altLang="en-US" dirty="0"/>
              <a:t>背后的大厂：</a:t>
            </a:r>
            <a:r>
              <a:rPr lang="en-US" altLang="zh-CN" dirty="0"/>
              <a:t>2018</a:t>
            </a:r>
            <a:r>
              <a:rPr lang="zh-CN" altLang="en-US" dirty="0"/>
              <a:t>年</a:t>
            </a:r>
            <a:r>
              <a:rPr lang="en-US" altLang="zh-CN" dirty="0"/>
              <a:t>6</a:t>
            </a:r>
            <a:r>
              <a:rPr lang="zh-CN" altLang="en-US" dirty="0"/>
              <a:t>月快手</a:t>
            </a:r>
            <a:r>
              <a:rPr lang="en-US" altLang="zh-CN" dirty="0"/>
              <a:t>10.4</a:t>
            </a:r>
            <a:r>
              <a:rPr lang="zh-CN" altLang="en-US" dirty="0"/>
              <a:t>亿元全资收购（提供全面的技术支持，含架构、运维等），现运营负责人文旻（原网易文学、网易漫画高管，原网易</a:t>
            </a:r>
            <a:r>
              <a:rPr lang="en-US" altLang="zh-CN" dirty="0"/>
              <a:t>LOFTER</a:t>
            </a:r>
            <a:r>
              <a:rPr lang="zh-CN" altLang="en-US" dirty="0"/>
              <a:t>负责人）</a:t>
            </a:r>
            <a:endParaRPr lang="en-US" altLang="zh-CN" dirty="0"/>
          </a:p>
        </p:txBody>
      </p:sp>
    </p:spTree>
    <p:extLst>
      <p:ext uri="{BB962C8B-B14F-4D97-AF65-F5344CB8AC3E}">
        <p14:creationId xmlns:p14="http://schemas.microsoft.com/office/powerpoint/2010/main" val="77356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B682A-DF9D-9525-AFB1-C58304D5312B}"/>
              </a:ext>
            </a:extLst>
          </p:cNvPr>
          <p:cNvSpPr>
            <a:spLocks noGrp="1"/>
          </p:cNvSpPr>
          <p:nvPr>
            <p:ph type="title"/>
          </p:nvPr>
        </p:nvSpPr>
        <p:spPr/>
        <p:txBody>
          <a:bodyPr/>
          <a:lstStyle/>
          <a:p>
            <a:r>
              <a:rPr lang="zh-CN" altLang="en-US" dirty="0"/>
              <a:t>长尾的发展趋势：坚持 </a:t>
            </a:r>
            <a:r>
              <a:rPr lang="en-US" altLang="zh-CN" dirty="0"/>
              <a:t>– </a:t>
            </a:r>
            <a:r>
              <a:rPr lang="zh-CN" altLang="en-US" dirty="0"/>
              <a:t>转化</a:t>
            </a:r>
          </a:p>
        </p:txBody>
      </p:sp>
      <p:sp>
        <p:nvSpPr>
          <p:cNvPr id="3" name="内容占位符 2">
            <a:extLst>
              <a:ext uri="{FF2B5EF4-FFF2-40B4-BE49-F238E27FC236}">
                <a16:creationId xmlns:a16="http://schemas.microsoft.com/office/drawing/2014/main" id="{63261E05-9BC4-794C-ACD3-406BA55817C8}"/>
              </a:ext>
            </a:extLst>
          </p:cNvPr>
          <p:cNvSpPr>
            <a:spLocks noGrp="1"/>
          </p:cNvSpPr>
          <p:nvPr>
            <p:ph idx="1"/>
          </p:nvPr>
        </p:nvSpPr>
        <p:spPr>
          <a:xfrm>
            <a:off x="628650" y="1822580"/>
            <a:ext cx="7886700" cy="4864359"/>
          </a:xfrm>
        </p:spPr>
        <p:txBody>
          <a:bodyPr>
            <a:normAutofit/>
          </a:bodyPr>
          <a:lstStyle/>
          <a:p>
            <a:r>
              <a:rPr lang="zh-CN" altLang="en-US" dirty="0"/>
              <a:t>“长尾之后”</a:t>
            </a:r>
            <a:endParaRPr lang="en-US" altLang="zh-CN" dirty="0"/>
          </a:p>
          <a:p>
            <a:pPr lvl="1"/>
            <a:r>
              <a:rPr lang="zh-CN" altLang="en-US" b="1" dirty="0"/>
              <a:t>突破因传统生产、设计、营销导致的二八曲线，长尾部分扁平化；形成若干“小众中心”，并分别向“大众中心”转化</a:t>
            </a:r>
            <a:endParaRPr lang="en-US" altLang="zh-CN" b="1" dirty="0"/>
          </a:p>
          <a:p>
            <a:r>
              <a:rPr lang="zh-CN" altLang="en-US" dirty="0"/>
              <a:t>成功转化</a:t>
            </a:r>
            <a:endParaRPr lang="en-US" altLang="zh-CN" dirty="0"/>
          </a:p>
          <a:p>
            <a:pPr lvl="1"/>
            <a:r>
              <a:rPr lang="en-US" altLang="zh-CN" dirty="0"/>
              <a:t>B</a:t>
            </a:r>
            <a:r>
              <a:rPr lang="zh-CN" altLang="en-US" dirty="0"/>
              <a:t>站：二次元 </a:t>
            </a:r>
            <a:r>
              <a:rPr lang="en-US" altLang="zh-CN" dirty="0"/>
              <a:t>– Z</a:t>
            </a:r>
            <a:r>
              <a:rPr lang="zh-CN" altLang="en-US" dirty="0"/>
              <a:t>时代文化社区 </a:t>
            </a:r>
            <a:r>
              <a:rPr lang="en-US" altLang="zh-CN" dirty="0"/>
              <a:t>– </a:t>
            </a:r>
            <a:r>
              <a:rPr lang="zh-CN" altLang="en-US" dirty="0"/>
              <a:t>“共情”</a:t>
            </a:r>
            <a:endParaRPr lang="en-US" altLang="zh-CN" dirty="0"/>
          </a:p>
          <a:p>
            <a:pPr lvl="1"/>
            <a:r>
              <a:rPr lang="zh-CN" altLang="en-US" dirty="0"/>
              <a:t>原神：二次元“仿品” </a:t>
            </a:r>
            <a:r>
              <a:rPr lang="en-US" altLang="zh-CN" dirty="0"/>
              <a:t>– </a:t>
            </a:r>
            <a:r>
              <a:rPr lang="zh-CN" altLang="en-US" dirty="0"/>
              <a:t>“</a:t>
            </a:r>
            <a:r>
              <a:rPr lang="en-US" altLang="zh-CN" dirty="0" err="1"/>
              <a:t>Genshin</a:t>
            </a:r>
            <a:r>
              <a:rPr lang="en-US" altLang="zh-CN" dirty="0"/>
              <a:t> Impact</a:t>
            </a:r>
            <a:r>
              <a:rPr lang="zh-CN" altLang="en-US" dirty="0"/>
              <a:t>” </a:t>
            </a:r>
            <a:r>
              <a:rPr lang="en-US" altLang="zh-CN" dirty="0"/>
              <a:t>– </a:t>
            </a:r>
            <a:r>
              <a:rPr lang="zh-CN" altLang="en-US" dirty="0"/>
              <a:t>“造梦”</a:t>
            </a:r>
            <a:endParaRPr lang="en-US" altLang="zh-CN" dirty="0"/>
          </a:p>
          <a:p>
            <a:r>
              <a:rPr lang="zh-CN" altLang="en-US" dirty="0"/>
              <a:t>失败转化</a:t>
            </a:r>
            <a:endParaRPr lang="en-US" altLang="zh-CN" dirty="0"/>
          </a:p>
          <a:p>
            <a:pPr lvl="1"/>
            <a:r>
              <a:rPr lang="zh-CN" altLang="en-US" dirty="0"/>
              <a:t>完美日记：李佳琦专属 </a:t>
            </a:r>
            <a:r>
              <a:rPr lang="en-US" altLang="zh-CN" dirty="0"/>
              <a:t>– </a:t>
            </a:r>
            <a:r>
              <a:rPr lang="zh-CN" altLang="en-US" dirty="0"/>
              <a:t>过度营销、产品力不足</a:t>
            </a:r>
            <a:endParaRPr lang="en-US" altLang="zh-CN" dirty="0"/>
          </a:p>
          <a:p>
            <a:pPr lvl="1"/>
            <a:r>
              <a:rPr lang="zh-CN" altLang="en-US" dirty="0"/>
              <a:t>钟薛高：高价差异化体验 </a:t>
            </a:r>
            <a:r>
              <a:rPr lang="en-US" altLang="zh-CN" dirty="0"/>
              <a:t>– </a:t>
            </a:r>
            <a:r>
              <a:rPr lang="zh-CN" altLang="en-US" dirty="0"/>
              <a:t>落地普通商超（平价产品）</a:t>
            </a:r>
            <a:endParaRPr lang="en-US" altLang="zh-CN" dirty="0"/>
          </a:p>
          <a:p>
            <a:pPr lvl="2"/>
            <a:r>
              <a:rPr lang="zh-CN" altLang="en-US" dirty="0"/>
              <a:t>钟薛高与普通商超冰柜：客户与渠道的不匹配（价格）</a:t>
            </a:r>
            <a:endParaRPr lang="en-US" altLang="zh-CN" dirty="0"/>
          </a:p>
          <a:p>
            <a:pPr lvl="2"/>
            <a:r>
              <a:rPr lang="en-US" altLang="zh-CN" dirty="0"/>
              <a:t>2023</a:t>
            </a:r>
            <a:r>
              <a:rPr lang="zh-CN" altLang="en-US" dirty="0"/>
              <a:t>：推出</a:t>
            </a:r>
            <a:r>
              <a:rPr lang="en-US" altLang="zh-CN" b="1" dirty="0"/>
              <a:t>AI</a:t>
            </a:r>
            <a:r>
              <a:rPr lang="zh-CN" altLang="en-US" b="1" dirty="0"/>
              <a:t>加持</a:t>
            </a:r>
            <a:r>
              <a:rPr lang="zh-CN" altLang="en-US" dirty="0"/>
              <a:t>的、</a:t>
            </a:r>
            <a:r>
              <a:rPr lang="zh-CN" altLang="en-US" b="1" dirty="0"/>
              <a:t>面向线下</a:t>
            </a:r>
            <a:r>
              <a:rPr lang="zh-CN" altLang="en-US" dirty="0"/>
              <a:t>的</a:t>
            </a:r>
            <a:r>
              <a:rPr lang="en-US" altLang="zh-CN" b="1" dirty="0"/>
              <a:t>3.5</a:t>
            </a:r>
            <a:r>
              <a:rPr lang="zh-CN" altLang="en-US" b="1" dirty="0"/>
              <a:t>元</a:t>
            </a:r>
            <a:r>
              <a:rPr lang="en-US" altLang="zh-CN" dirty="0" err="1"/>
              <a:t>sa’saa</a:t>
            </a:r>
            <a:r>
              <a:rPr lang="zh-CN" altLang="en-US" b="1" dirty="0"/>
              <a:t>棒冰</a:t>
            </a:r>
          </a:p>
        </p:txBody>
      </p:sp>
    </p:spTree>
    <p:extLst>
      <p:ext uri="{BB962C8B-B14F-4D97-AF65-F5344CB8AC3E}">
        <p14:creationId xmlns:p14="http://schemas.microsoft.com/office/powerpoint/2010/main" val="196227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down)">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626</TotalTime>
  <Words>2706</Words>
  <Application>Microsoft Office PowerPoint</Application>
  <PresentationFormat>全屏显示(4:3)</PresentationFormat>
  <Paragraphs>237</Paragraphs>
  <Slides>24</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等线</vt:lpstr>
      <vt:lpstr>Microsoft YaHei</vt:lpstr>
      <vt:lpstr>Arial</vt:lpstr>
      <vt:lpstr>Calibri</vt:lpstr>
      <vt:lpstr>Calibri Light</vt:lpstr>
      <vt:lpstr>Office 主题​​</vt:lpstr>
      <vt:lpstr>需求与商业模式创新 长尾、拆分、开放商业模式</vt:lpstr>
      <vt:lpstr>大平台笼罩下如何发掘创新创业机遇？</vt:lpstr>
      <vt:lpstr>典型商业模式分类</vt:lpstr>
      <vt:lpstr>长尾商业模式：专注于多种类产品销售</vt:lpstr>
      <vt:lpstr>长尾商业模式举例：图书出版</vt:lpstr>
      <vt:lpstr>长尾商业模式举例：乐高数字在线</vt:lpstr>
      <vt:lpstr>PowerPoint 演示文稿</vt:lpstr>
      <vt:lpstr>“长尾的平台”与“平台的长尾”</vt:lpstr>
      <vt:lpstr>长尾的发展趋势：坚持 – 转化</vt:lpstr>
      <vt:lpstr>行业观察者眼中的年轻流行变化</vt:lpstr>
      <vt:lpstr>平台与长尾商业模式补充：Switch时代的任天堂</vt:lpstr>
      <vt:lpstr>分拆商业模式：商业版的“关注分离”</vt:lpstr>
      <vt:lpstr>PowerPoint 演示文稿</vt:lpstr>
      <vt:lpstr>PowerPoint 演示文稿</vt:lpstr>
      <vt:lpstr>PowerPoint 演示文稿</vt:lpstr>
      <vt:lpstr>PowerPoint 演示文稿</vt:lpstr>
      <vt:lpstr>分拆商业模式补充：可口可乐</vt:lpstr>
      <vt:lpstr>开放的商业模式：系统性与外部伙伴合作</vt:lpstr>
      <vt:lpstr>由外到内与由内到外</vt:lpstr>
      <vt:lpstr>PowerPoint 演示文稿</vt:lpstr>
      <vt:lpstr>PowerPoint 演示文稿</vt:lpstr>
      <vt:lpstr>PowerPoint 演示文稿</vt:lpstr>
      <vt:lpstr>开放的商业模式补充：格力电器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第三章 商业模式类型（下）</dc:title>
  <dc:creator>Hongyu Kuang</dc:creator>
  <cp:lastModifiedBy>Hongyu Kuang</cp:lastModifiedBy>
  <cp:revision>73</cp:revision>
  <dcterms:created xsi:type="dcterms:W3CDTF">2020-10-09T06:09:37Z</dcterms:created>
  <dcterms:modified xsi:type="dcterms:W3CDTF">2023-11-20T18:18:59Z</dcterms:modified>
</cp:coreProperties>
</file>